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5"/>
    <p:sldMasterId id="2147483669" r:id="rId6"/>
  </p:sldMasterIdLst>
  <p:notesMasterIdLst>
    <p:notesMasterId r:id="rId31"/>
  </p:notesMasterIdLst>
  <p:sldIdLst>
    <p:sldId id="283" r:id="rId7"/>
    <p:sldId id="257" r:id="rId8"/>
    <p:sldId id="260" r:id="rId9"/>
    <p:sldId id="258" r:id="rId10"/>
    <p:sldId id="259" r:id="rId11"/>
    <p:sldId id="261" r:id="rId12"/>
    <p:sldId id="262" r:id="rId13"/>
    <p:sldId id="263" r:id="rId14"/>
    <p:sldId id="264" r:id="rId15"/>
    <p:sldId id="266" r:id="rId16"/>
    <p:sldId id="265" r:id="rId17"/>
    <p:sldId id="279" r:id="rId18"/>
    <p:sldId id="281" r:id="rId19"/>
    <p:sldId id="278" r:id="rId20"/>
    <p:sldId id="280" r:id="rId21"/>
    <p:sldId id="267" r:id="rId22"/>
    <p:sldId id="272" r:id="rId23"/>
    <p:sldId id="273" r:id="rId24"/>
    <p:sldId id="274" r:id="rId25"/>
    <p:sldId id="275" r:id="rId26"/>
    <p:sldId id="276" r:id="rId27"/>
    <p:sldId id="284" r:id="rId28"/>
    <p:sldId id="286" r:id="rId29"/>
    <p:sldId id="285" r:id="rId30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7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705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8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275" y="0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962226-F561-490C-9381-C99DE612BAAE}" type="datetimeFigureOut">
              <a:rPr lang="en-US" smtClean="0"/>
              <a:t>6/14/2017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21188"/>
            <a:ext cx="5619750" cy="41894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275" y="8842375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7C6C50-75D2-4FE6-85C4-CD3C1610F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5307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C6C50-75D2-4FE6-85C4-CD3C1610F06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0580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971800"/>
            <a:ext cx="3962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1B4A5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91D47-DA26-4F3B-9B81-8EA7C9EDABC6}" type="datetimeFigureOut">
              <a:rPr lang="en-US" smtClean="0"/>
              <a:t>6/14/2017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ABA14-C22B-461A-BE89-6964C96D8F2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00" b="22819"/>
          <a:stretch/>
        </p:blipFill>
        <p:spPr>
          <a:xfrm flipH="1">
            <a:off x="0" y="3962400"/>
            <a:ext cx="8458200" cy="28956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5181600"/>
            <a:ext cx="2362200" cy="1312333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6358596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/>
            </a:lvl1pPr>
          </a:lstStyle>
          <a:p>
            <a:fld id="{02691D47-DA26-4F3B-9B81-8EA7C9EDABC6}" type="datetimeFigureOut">
              <a:rPr lang="en-US" smtClean="0"/>
              <a:t>6/14/2017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ABA14-C22B-461A-BE89-6964C96D8F2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457200" y="5943600"/>
            <a:ext cx="8229600" cy="3810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457200" y="5943600"/>
            <a:ext cx="8229600" cy="381000"/>
          </a:xfr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</a:lstStyle>
          <a:p>
            <a:pPr lv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062292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52" t="13547" r="29634" b="8867"/>
          <a:stretch/>
        </p:blipFill>
        <p:spPr>
          <a:xfrm rot="10800000" flipV="1">
            <a:off x="0" y="-1"/>
            <a:ext cx="9144000" cy="6858001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76800" y="5181600"/>
            <a:ext cx="3617913" cy="5857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1B4A55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91D47-DA26-4F3B-9B81-8EA7C9EDABC6}" type="datetimeFigureOut">
              <a:rPr lang="en-US" smtClean="0"/>
              <a:t>6/14/2017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ABA14-C22B-461A-BE89-6964C96D8F2B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2286000"/>
            <a:ext cx="2362200" cy="1312333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6713104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91D47-DA26-4F3B-9B81-8EA7C9EDABC6}" type="datetimeFigureOut">
              <a:rPr lang="en-US" smtClean="0"/>
              <a:t>6/14/2017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F78ABA14-C22B-461A-BE89-6964C96D8F2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457200" y="5943600"/>
            <a:ext cx="8229600" cy="3810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457200" y="5943600"/>
            <a:ext cx="8229600" cy="381000"/>
          </a:xfr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</a:lstStyle>
          <a:p>
            <a:pPr lv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433138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91D47-DA26-4F3B-9B81-8EA7C9EDABC6}" type="datetimeFigureOut">
              <a:rPr lang="en-US" smtClean="0"/>
              <a:t>6/14/2017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F78ABA14-C22B-461A-BE89-6964C96D8F2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457200" y="5943600"/>
            <a:ext cx="8229600" cy="3810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457200" y="5943600"/>
            <a:ext cx="8229600" cy="381000"/>
          </a:xfr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</a:lstStyle>
          <a:p>
            <a:pPr lv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83424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90" t="46084" r="20212" b="8238"/>
          <a:stretch/>
        </p:blipFill>
        <p:spPr>
          <a:xfrm>
            <a:off x="1" y="0"/>
            <a:ext cx="9143999" cy="6858001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91D47-DA26-4F3B-9B81-8EA7C9EDABC6}" type="datetimeFigureOut">
              <a:rPr lang="en-US" smtClean="0"/>
              <a:t>6/14/2017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ABA14-C22B-461A-BE89-6964C96D8F2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79" t="776" r="67555" b="80604"/>
          <a:stretch/>
        </p:blipFill>
        <p:spPr>
          <a:xfrm>
            <a:off x="3670300" y="0"/>
            <a:ext cx="5473700" cy="1828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9805" y="5329203"/>
            <a:ext cx="2203195" cy="1223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768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91D47-DA26-4F3B-9B81-8EA7C9EDABC6}" type="datetimeFigureOut">
              <a:rPr lang="en-US" smtClean="0"/>
              <a:t>6/14/2017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ABA14-C22B-461A-BE89-6964C96D8F2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57200" y="5943600"/>
            <a:ext cx="8229600" cy="3810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457200" y="5943600"/>
            <a:ext cx="8229600" cy="381000"/>
          </a:xfr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</a:lstStyle>
          <a:p>
            <a:pPr lv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22103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971800"/>
            <a:ext cx="3962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1B4A5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1B7B6-E322-4AB0-AA01-EAC4546898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0A7D5-7F13-4AA7-8C77-A90F027C691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5181600"/>
            <a:ext cx="2362200" cy="1312333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285245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/>
            </a:lvl1pPr>
          </a:lstStyle>
          <a:p>
            <a:fld id="{DBA1B7B6-E322-4AB0-AA01-EAC4546898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0A7D5-7F13-4AA7-8C77-A90F027C691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457200" y="5867400"/>
            <a:ext cx="8229600" cy="5334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1B4A55"/>
              </a:solidFill>
              <a:latin typeface="Signika" panose="02010003020600000004" pitchFamily="2" charset="0"/>
            </a:endParaRP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457200" y="5867400"/>
            <a:ext cx="8229600" cy="5334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07249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1B7B6-E322-4AB0-AA01-EAC4546898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E9C0A7D5-7F13-4AA7-8C77-A90F027C691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457200" y="5867400"/>
            <a:ext cx="8229600" cy="5334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1B4A55"/>
              </a:solidFill>
              <a:latin typeface="Signika" panose="02010003020600000004" pitchFamily="2" charset="0"/>
            </a:endParaRP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457200" y="5867400"/>
            <a:ext cx="8229600" cy="5334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79825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457200" y="5867400"/>
            <a:ext cx="8229600" cy="5334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1B4A55"/>
              </a:solidFill>
              <a:latin typeface="Signika" panose="02010003020600000004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1B7B6-E322-4AB0-AA01-EAC4546898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0A7D5-7F13-4AA7-8C77-A90F027C691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457200" y="5867400"/>
            <a:ext cx="8229600" cy="5334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906217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7572A-429E-4C52-A783-5969E8431512}" type="slidenum">
              <a:rPr lang="es-ES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ES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1913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50000">
              <a:schemeClr val="bg1">
                <a:lumMod val="85000"/>
              </a:schemeClr>
            </a:gs>
            <a:gs pos="100000">
              <a:schemeClr val="bg1">
                <a:lumMod val="7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91D47-DA26-4F3B-9B81-8EA7C9EDABC6}" type="datetimeFigureOut">
              <a:rPr lang="en-US" smtClean="0"/>
              <a:t>6/14/2017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8ABA14-C22B-461A-BE89-6964C96D8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527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1B4A55"/>
          </a:solidFill>
          <a:latin typeface="Signika" pitchFamily="2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1B4A55"/>
          </a:solidFill>
          <a:latin typeface="Signika" pitchFamily="2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1B4A55"/>
          </a:solidFill>
          <a:latin typeface="Signik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1B4A55"/>
          </a:solidFill>
          <a:latin typeface="Signik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1B4A55"/>
          </a:solidFill>
          <a:latin typeface="Signik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1B4A55"/>
          </a:solidFill>
          <a:latin typeface="Signik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A1B7B6-E322-4AB0-AA01-EAC4546898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C0A7D5-7F13-4AA7-8C77-A90F027C691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835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1B4A55"/>
          </a:solidFill>
          <a:latin typeface="Signika" pitchFamily="2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1B4A55"/>
          </a:solidFill>
          <a:latin typeface="Signika" pitchFamily="2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1B4A55"/>
          </a:solidFill>
          <a:latin typeface="Signik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1B4A55"/>
          </a:solidFill>
          <a:latin typeface="Signik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1B4A55"/>
          </a:solidFill>
          <a:latin typeface="Signik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1B4A55"/>
          </a:solidFill>
          <a:latin typeface="Signik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90"/>
          <a:stretch/>
        </p:blipFill>
        <p:spPr>
          <a:xfrm>
            <a:off x="845288" y="512135"/>
            <a:ext cx="7475595" cy="48161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6885" y="381000"/>
            <a:ext cx="7772400" cy="1470025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Shilshole Bay Marina</a:t>
            </a:r>
            <a:br>
              <a:rPr lang="en-US" sz="3600" dirty="0" smtClean="0">
                <a:solidFill>
                  <a:schemeClr val="bg1"/>
                </a:solidFill>
              </a:rPr>
            </a:br>
            <a:r>
              <a:rPr lang="en-US" sz="3600" dirty="0" smtClean="0">
                <a:solidFill>
                  <a:schemeClr val="bg1"/>
                </a:solidFill>
              </a:rPr>
              <a:t>Customer </a:t>
            </a:r>
            <a:r>
              <a:rPr lang="en-US" sz="3600" dirty="0">
                <a:solidFill>
                  <a:schemeClr val="bg1"/>
                </a:solidFill>
              </a:rPr>
              <a:t>Service Facilities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38600" y="4648200"/>
            <a:ext cx="3962400" cy="1752600"/>
          </a:xfrm>
        </p:spPr>
        <p:txBody>
          <a:bodyPr/>
          <a:lstStyle/>
          <a:p>
            <a:r>
              <a:rPr lang="en-US" dirty="0" smtClean="0">
                <a:solidFill>
                  <a:schemeClr val="bg2"/>
                </a:solidFill>
                <a:ea typeface="+mj-ea"/>
                <a:cs typeface="+mj-cs"/>
              </a:rPr>
              <a:t>60% Design Update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61" t="2817" r="16561" b="5971"/>
          <a:stretch/>
        </p:blipFill>
        <p:spPr>
          <a:xfrm>
            <a:off x="637952" y="3962400"/>
            <a:ext cx="3095847" cy="2363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980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accent1"/>
                </a:solidFill>
              </a:rPr>
              <a:t>Welcome &amp; Introductions</a:t>
            </a:r>
            <a:endParaRPr lang="en-US" sz="3600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endParaRPr lang="en-US" sz="1000" dirty="0" smtClean="0">
              <a:solidFill>
                <a:schemeClr val="accent1"/>
              </a:solidFill>
            </a:endParaRPr>
          </a:p>
          <a:p>
            <a:pPr marL="914400" lvl="2" indent="0">
              <a:buNone/>
            </a:pPr>
            <a:r>
              <a:rPr lang="en-US" u="sng" dirty="0" smtClean="0">
                <a:solidFill>
                  <a:schemeClr val="accent1"/>
                </a:solidFill>
              </a:rPr>
              <a:t>Port Staff:</a:t>
            </a:r>
          </a:p>
          <a:p>
            <a:pPr lvl="2"/>
            <a:r>
              <a:rPr lang="en-US" dirty="0" smtClean="0">
                <a:solidFill>
                  <a:schemeClr val="accent1"/>
                </a:solidFill>
              </a:rPr>
              <a:t>Tracy McKendry – Director, Recreational Boating</a:t>
            </a:r>
          </a:p>
          <a:p>
            <a:pPr lvl="2"/>
            <a:r>
              <a:rPr lang="en-US" dirty="0" smtClean="0">
                <a:solidFill>
                  <a:schemeClr val="accent1"/>
                </a:solidFill>
              </a:rPr>
              <a:t>Mark Longridge – Capital Project Manager</a:t>
            </a:r>
          </a:p>
          <a:p>
            <a:pPr lvl="2"/>
            <a:r>
              <a:rPr lang="en-US" dirty="0" smtClean="0">
                <a:solidFill>
                  <a:schemeClr val="accent1"/>
                </a:solidFill>
              </a:rPr>
              <a:t>Rosie Courtney – Public Affairs Manager</a:t>
            </a:r>
          </a:p>
          <a:p>
            <a:pPr marL="914400" lvl="2" indent="0">
              <a:buNone/>
            </a:pPr>
            <a:endParaRPr lang="en-US" dirty="0">
              <a:solidFill>
                <a:schemeClr val="accent1"/>
              </a:solidFill>
            </a:endParaRPr>
          </a:p>
          <a:p>
            <a:pPr marL="914400" lvl="2" indent="0">
              <a:buNone/>
            </a:pPr>
            <a:r>
              <a:rPr lang="en-US" u="sng" dirty="0" smtClean="0">
                <a:solidFill>
                  <a:schemeClr val="accent1"/>
                </a:solidFill>
              </a:rPr>
              <a:t>Designers:</a:t>
            </a:r>
          </a:p>
          <a:p>
            <a:pPr lvl="2"/>
            <a:r>
              <a:rPr lang="en-US" dirty="0" smtClean="0">
                <a:solidFill>
                  <a:schemeClr val="accent1"/>
                </a:solidFill>
              </a:rPr>
              <a:t>Marcel Bodsky – Project Manager, Tetra Tech</a:t>
            </a:r>
          </a:p>
          <a:p>
            <a:pPr lvl="2"/>
            <a:r>
              <a:rPr lang="en-US" dirty="0" smtClean="0">
                <a:solidFill>
                  <a:schemeClr val="accent1"/>
                </a:solidFill>
              </a:rPr>
              <a:t>Tom Roth – Lead Architect, Tetra Tech</a:t>
            </a:r>
            <a:endParaRPr lang="en-US" dirty="0">
              <a:solidFill>
                <a:schemeClr val="accent1"/>
              </a:solidFill>
            </a:endParaRPr>
          </a:p>
          <a:p>
            <a:pPr lvl="2"/>
            <a:endParaRPr lang="en-US" sz="1400" dirty="0">
              <a:solidFill>
                <a:schemeClr val="accent1"/>
              </a:solidFill>
            </a:endParaRPr>
          </a:p>
          <a:p>
            <a:pPr lvl="1"/>
            <a:endParaRPr lang="en-US" sz="1800" dirty="0" smtClean="0">
              <a:solidFill>
                <a:schemeClr val="accent1"/>
              </a:solidFill>
            </a:endParaRPr>
          </a:p>
          <a:p>
            <a:pPr lvl="1"/>
            <a:endParaRPr lang="en-US" sz="1800" dirty="0" smtClean="0">
              <a:solidFill>
                <a:schemeClr val="accent1"/>
              </a:solidFill>
            </a:endParaRPr>
          </a:p>
          <a:p>
            <a:pPr lvl="1"/>
            <a:endParaRPr lang="en-US" sz="1800" dirty="0" smtClean="0">
              <a:solidFill>
                <a:schemeClr val="accent1"/>
              </a:solidFill>
            </a:endParaRPr>
          </a:p>
          <a:p>
            <a:pPr lvl="1"/>
            <a:endParaRPr lang="en-US" sz="1800" dirty="0">
              <a:solidFill>
                <a:schemeClr val="accent1"/>
              </a:solidFill>
            </a:endParaRPr>
          </a:p>
          <a:p>
            <a:pPr lvl="1"/>
            <a:endParaRPr lang="en-US" sz="1800" dirty="0">
              <a:solidFill>
                <a:schemeClr val="accent1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 Project Team</a:t>
            </a: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895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3200400"/>
          </a:xfrm>
        </p:spPr>
        <p:txBody>
          <a:bodyPr/>
          <a:lstStyle/>
          <a:p>
            <a:pPr marL="1776413" indent="-223838"/>
            <a:r>
              <a:rPr lang="en-US" dirty="0" smtClean="0"/>
              <a:t>Project Overview</a:t>
            </a:r>
          </a:p>
          <a:p>
            <a:pPr marL="1776413" indent="-223838"/>
            <a:r>
              <a:rPr lang="en-US" dirty="0" smtClean="0"/>
              <a:t>Design Overview &amp; Details</a:t>
            </a:r>
          </a:p>
          <a:p>
            <a:pPr marL="1776413" indent="-223838"/>
            <a:r>
              <a:rPr lang="en-US" dirty="0" smtClean="0"/>
              <a:t>Sustainability Aspects</a:t>
            </a:r>
          </a:p>
          <a:p>
            <a:pPr marL="1776413" indent="-223838"/>
            <a:r>
              <a:rPr lang="en-US" dirty="0" smtClean="0"/>
              <a:t>Questions &amp; Answers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 Topics for Tonight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219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u="sng" dirty="0" smtClean="0"/>
              <a:t>Goal:</a:t>
            </a:r>
          </a:p>
          <a:p>
            <a:r>
              <a:rPr lang="en-US" sz="2800" dirty="0" smtClean="0"/>
              <a:t>Update the facilities &amp; improve the customer experience at Shilshole Bay Marina</a:t>
            </a:r>
          </a:p>
          <a:p>
            <a:pPr marL="0" indent="0">
              <a:buNone/>
            </a:pPr>
            <a:r>
              <a:rPr lang="en-US" sz="2800" u="sng" dirty="0" smtClean="0"/>
              <a:t>Primary Scope:</a:t>
            </a:r>
          </a:p>
          <a:p>
            <a:r>
              <a:rPr lang="en-US" sz="2800" dirty="0" smtClean="0"/>
              <a:t>2 new larger South/Central </a:t>
            </a:r>
            <a:r>
              <a:rPr lang="en-US" sz="2800" dirty="0"/>
              <a:t>R</a:t>
            </a:r>
            <a:r>
              <a:rPr lang="en-US" sz="2800" dirty="0" smtClean="0"/>
              <a:t>estroom &amp; Laundry buildings (~2,600 sf each)</a:t>
            </a:r>
          </a:p>
          <a:p>
            <a:r>
              <a:rPr lang="en-US" sz="2800" dirty="0" smtClean="0"/>
              <a:t>1 smaller North Restroom (~800 sf)</a:t>
            </a:r>
          </a:p>
          <a:p>
            <a:r>
              <a:rPr lang="en-US" sz="2800" dirty="0" smtClean="0"/>
              <a:t>Convert current M2 &amp; M5 restrooms to utility buildings, demolish M4 &amp; M6</a:t>
            </a:r>
            <a:endParaRPr lang="en-US" sz="2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What’s the Plan?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605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31800"/>
            <a:ext cx="8229600" cy="5486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Overview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Site Plan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787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Project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rmAutofit lnSpcReduction="10000"/>
          </a:bodyPr>
          <a:lstStyle/>
          <a:p>
            <a:pPr marL="0" indent="0">
              <a:buNone/>
            </a:pPr>
            <a:r>
              <a:rPr lang="en-US" u="sng" dirty="0" smtClean="0"/>
              <a:t>Building/Design Goals</a:t>
            </a:r>
          </a:p>
          <a:p>
            <a:r>
              <a:rPr lang="en-US" dirty="0" smtClean="0"/>
              <a:t>Warm</a:t>
            </a:r>
          </a:p>
          <a:p>
            <a:r>
              <a:rPr lang="en-US" dirty="0" smtClean="0"/>
              <a:t>Dry </a:t>
            </a:r>
          </a:p>
          <a:p>
            <a:r>
              <a:rPr lang="en-US" dirty="0" smtClean="0"/>
              <a:t>Light</a:t>
            </a:r>
          </a:p>
          <a:p>
            <a:r>
              <a:rPr lang="en-US" dirty="0" smtClean="0"/>
              <a:t>Comfortable</a:t>
            </a:r>
          </a:p>
          <a:p>
            <a:r>
              <a:rPr lang="en-US" dirty="0" smtClean="0"/>
              <a:t>Easy Accessibility</a:t>
            </a:r>
          </a:p>
          <a:p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Energy Efficient</a:t>
            </a:r>
          </a:p>
          <a:p>
            <a:r>
              <a:rPr lang="en-US" dirty="0" smtClean="0"/>
              <a:t>Sustainable</a:t>
            </a:r>
            <a:endParaRPr lang="en-US" dirty="0"/>
          </a:p>
          <a:p>
            <a:r>
              <a:rPr lang="en-US" dirty="0" smtClean="0"/>
              <a:t>Higher Capacity</a:t>
            </a:r>
          </a:p>
          <a:p>
            <a:r>
              <a:rPr lang="en-US" dirty="0" smtClean="0"/>
              <a:t>Shorter wait times</a:t>
            </a:r>
          </a:p>
          <a:p>
            <a:r>
              <a:rPr lang="en-US" dirty="0" smtClean="0"/>
              <a:t>Better functionality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Balancing All the Goals for the Best </a:t>
            </a:r>
            <a:r>
              <a:rPr lang="en-US" dirty="0"/>
              <a:t>D</a:t>
            </a:r>
            <a:r>
              <a:rPr lang="en-US" dirty="0" smtClean="0"/>
              <a:t>esign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360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u="sng" dirty="0" smtClean="0"/>
              <a:t>Schedule</a:t>
            </a:r>
          </a:p>
          <a:p>
            <a:r>
              <a:rPr lang="en-US" dirty="0" smtClean="0"/>
              <a:t>Currently at 60% Design </a:t>
            </a:r>
            <a:r>
              <a:rPr lang="en-US" dirty="0"/>
              <a:t>R</a:t>
            </a:r>
            <a:r>
              <a:rPr lang="en-US" dirty="0" smtClean="0"/>
              <a:t>eview</a:t>
            </a:r>
          </a:p>
          <a:p>
            <a:r>
              <a:rPr lang="en-US" dirty="0" smtClean="0"/>
              <a:t>Next stop 90% Design &amp; Permit </a:t>
            </a:r>
            <a:r>
              <a:rPr lang="en-US" dirty="0"/>
              <a:t>S</a:t>
            </a:r>
            <a:r>
              <a:rPr lang="en-US" dirty="0" smtClean="0"/>
              <a:t>ubmittal</a:t>
            </a:r>
          </a:p>
          <a:p>
            <a:r>
              <a:rPr lang="en-US" dirty="0" smtClean="0"/>
              <a:t>Final plans and bidding by March 2018</a:t>
            </a:r>
          </a:p>
          <a:p>
            <a:r>
              <a:rPr lang="en-US" dirty="0" smtClean="0"/>
              <a:t>Construction scheduled to start Spring 2018</a:t>
            </a:r>
          </a:p>
          <a:p>
            <a:r>
              <a:rPr lang="en-US" dirty="0" smtClean="0"/>
              <a:t>New facilities scheduled to open Fall 2018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Where </a:t>
            </a:r>
            <a:r>
              <a:rPr lang="en-US" dirty="0"/>
              <a:t>A</a:t>
            </a:r>
            <a:r>
              <a:rPr lang="en-US" dirty="0" smtClean="0"/>
              <a:t>re We Now &amp; What’s </a:t>
            </a:r>
            <a:r>
              <a:rPr lang="en-US" dirty="0"/>
              <a:t>N</a:t>
            </a:r>
            <a:r>
              <a:rPr lang="en-US" dirty="0" smtClean="0"/>
              <a:t>ext?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682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3820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800" u="sng" dirty="0" smtClean="0"/>
              <a:t>Schedule:</a:t>
            </a:r>
          </a:p>
          <a:p>
            <a:pPr marL="0" indent="0">
              <a:buNone/>
            </a:pPr>
            <a:endParaRPr lang="en-US" sz="1600" u="sng" dirty="0" smtClean="0"/>
          </a:p>
          <a:p>
            <a:pPr marL="0" indent="0">
              <a:buNone/>
            </a:pPr>
            <a:r>
              <a:rPr lang="en-US" sz="1600" dirty="0"/>
              <a:t>Remaining </a:t>
            </a:r>
            <a:r>
              <a:rPr lang="en-US" sz="1600" dirty="0" smtClean="0"/>
              <a:t>Design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/>
              <a:t>Permit Approval (DCI)</a:t>
            </a:r>
          </a:p>
          <a:p>
            <a:pPr marL="0" indent="0">
              <a:buNone/>
            </a:pPr>
            <a:endParaRPr lang="en-US" sz="1600" dirty="0" smtClean="0"/>
          </a:p>
          <a:p>
            <a:pPr marL="0" indent="0">
              <a:buNone/>
            </a:pPr>
            <a:r>
              <a:rPr lang="en-US" sz="1600" dirty="0" smtClean="0"/>
              <a:t>Prepare </a:t>
            </a:r>
            <a:r>
              <a:rPr lang="en-US" sz="1600" dirty="0"/>
              <a:t>Final Bid Documents</a:t>
            </a:r>
          </a:p>
          <a:p>
            <a:pPr marL="0" indent="0">
              <a:buNone/>
            </a:pPr>
            <a:endParaRPr lang="en-US" sz="1600" dirty="0" smtClean="0"/>
          </a:p>
          <a:p>
            <a:pPr marL="0" indent="0">
              <a:buNone/>
            </a:pPr>
            <a:r>
              <a:rPr lang="en-US" sz="1600" dirty="0" smtClean="0"/>
              <a:t>Bidding </a:t>
            </a:r>
            <a:r>
              <a:rPr lang="en-US" sz="1600" dirty="0"/>
              <a:t>&amp; Contract Award</a:t>
            </a:r>
          </a:p>
          <a:p>
            <a:pPr marL="0" indent="0">
              <a:buNone/>
            </a:pPr>
            <a:endParaRPr lang="en-US" sz="1600" dirty="0" smtClean="0"/>
          </a:p>
          <a:p>
            <a:pPr marL="0" indent="0">
              <a:buNone/>
            </a:pPr>
            <a:r>
              <a:rPr lang="en-US" sz="1600" dirty="0" smtClean="0"/>
              <a:t>Construction</a:t>
            </a:r>
            <a:endParaRPr lang="en-US" sz="1600" dirty="0"/>
          </a:p>
          <a:p>
            <a:pPr marL="0" indent="0">
              <a:buNone/>
            </a:pPr>
            <a:endParaRPr lang="en-US" u="sng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Where </a:t>
            </a:r>
            <a:r>
              <a:rPr lang="en-US" dirty="0" smtClean="0"/>
              <a:t>Are </a:t>
            </a:r>
            <a:r>
              <a:rPr lang="en-US" dirty="0"/>
              <a:t>W</a:t>
            </a:r>
            <a:r>
              <a:rPr lang="en-US" dirty="0" smtClean="0"/>
              <a:t>e </a:t>
            </a:r>
            <a:r>
              <a:rPr lang="en-US" dirty="0"/>
              <a:t>N</a:t>
            </a:r>
            <a:r>
              <a:rPr lang="en-US" dirty="0" smtClean="0"/>
              <a:t>ow</a:t>
            </a:r>
            <a:r>
              <a:rPr lang="en-US" dirty="0"/>
              <a:t>, &amp; </a:t>
            </a:r>
            <a:r>
              <a:rPr lang="en-US" dirty="0" smtClean="0"/>
              <a:t>What’s </a:t>
            </a:r>
            <a:r>
              <a:rPr lang="en-US" dirty="0"/>
              <a:t>N</a:t>
            </a:r>
            <a:r>
              <a:rPr lang="en-US" dirty="0" smtClean="0"/>
              <a:t>ext</a:t>
            </a:r>
            <a:r>
              <a:rPr lang="en-US" dirty="0"/>
              <a:t>?</a:t>
            </a:r>
          </a:p>
        </p:txBody>
      </p:sp>
      <p:sp>
        <p:nvSpPr>
          <p:cNvPr id="33" name="Freeform 32"/>
          <p:cNvSpPr/>
          <p:nvPr/>
        </p:nvSpPr>
        <p:spPr>
          <a:xfrm>
            <a:off x="4595028" y="1969014"/>
            <a:ext cx="336809" cy="214129"/>
          </a:xfrm>
          <a:custGeom>
            <a:avLst/>
            <a:gdLst>
              <a:gd name="connsiteX0" fmla="*/ 0 w 737629"/>
              <a:gd name="connsiteY0" fmla="*/ 0 h 368814"/>
              <a:gd name="connsiteX1" fmla="*/ 737629 w 737629"/>
              <a:gd name="connsiteY1" fmla="*/ 0 h 368814"/>
              <a:gd name="connsiteX2" fmla="*/ 737629 w 737629"/>
              <a:gd name="connsiteY2" fmla="*/ 368814 h 368814"/>
              <a:gd name="connsiteX3" fmla="*/ 0 w 737629"/>
              <a:gd name="connsiteY3" fmla="*/ 368814 h 368814"/>
              <a:gd name="connsiteX4" fmla="*/ 0 w 737629"/>
              <a:gd name="connsiteY4" fmla="*/ 0 h 368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7629" h="368814">
                <a:moveTo>
                  <a:pt x="0" y="0"/>
                </a:moveTo>
                <a:lnTo>
                  <a:pt x="737629" y="0"/>
                </a:lnTo>
                <a:lnTo>
                  <a:pt x="737629" y="368814"/>
                </a:lnTo>
                <a:lnTo>
                  <a:pt x="0" y="36881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 smtClean="0"/>
              <a:t>J</a:t>
            </a:r>
            <a:endParaRPr lang="en-US" sz="1200" kern="1200" dirty="0"/>
          </a:p>
        </p:txBody>
      </p:sp>
      <p:sp>
        <p:nvSpPr>
          <p:cNvPr id="34" name="Freeform 33"/>
          <p:cNvSpPr/>
          <p:nvPr/>
        </p:nvSpPr>
        <p:spPr>
          <a:xfrm>
            <a:off x="4937709" y="1969014"/>
            <a:ext cx="336809" cy="214129"/>
          </a:xfrm>
          <a:custGeom>
            <a:avLst/>
            <a:gdLst>
              <a:gd name="connsiteX0" fmla="*/ 0 w 737629"/>
              <a:gd name="connsiteY0" fmla="*/ 0 h 368814"/>
              <a:gd name="connsiteX1" fmla="*/ 737629 w 737629"/>
              <a:gd name="connsiteY1" fmla="*/ 0 h 368814"/>
              <a:gd name="connsiteX2" fmla="*/ 737629 w 737629"/>
              <a:gd name="connsiteY2" fmla="*/ 368814 h 368814"/>
              <a:gd name="connsiteX3" fmla="*/ 0 w 737629"/>
              <a:gd name="connsiteY3" fmla="*/ 368814 h 368814"/>
              <a:gd name="connsiteX4" fmla="*/ 0 w 737629"/>
              <a:gd name="connsiteY4" fmla="*/ 0 h 368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7629" h="368814">
                <a:moveTo>
                  <a:pt x="0" y="0"/>
                </a:moveTo>
                <a:lnTo>
                  <a:pt x="737629" y="0"/>
                </a:lnTo>
                <a:lnTo>
                  <a:pt x="737629" y="368814"/>
                </a:lnTo>
                <a:lnTo>
                  <a:pt x="0" y="36881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/>
              <a:t>F</a:t>
            </a:r>
            <a:endParaRPr lang="en-US" sz="1200" kern="1200" dirty="0"/>
          </a:p>
        </p:txBody>
      </p:sp>
      <p:sp>
        <p:nvSpPr>
          <p:cNvPr id="35" name="Freeform 34"/>
          <p:cNvSpPr/>
          <p:nvPr/>
        </p:nvSpPr>
        <p:spPr>
          <a:xfrm>
            <a:off x="5274518" y="1963300"/>
            <a:ext cx="336809" cy="219843"/>
          </a:xfrm>
          <a:custGeom>
            <a:avLst/>
            <a:gdLst>
              <a:gd name="connsiteX0" fmla="*/ 0 w 737629"/>
              <a:gd name="connsiteY0" fmla="*/ 0 h 368814"/>
              <a:gd name="connsiteX1" fmla="*/ 737629 w 737629"/>
              <a:gd name="connsiteY1" fmla="*/ 0 h 368814"/>
              <a:gd name="connsiteX2" fmla="*/ 737629 w 737629"/>
              <a:gd name="connsiteY2" fmla="*/ 368814 h 368814"/>
              <a:gd name="connsiteX3" fmla="*/ 0 w 737629"/>
              <a:gd name="connsiteY3" fmla="*/ 368814 h 368814"/>
              <a:gd name="connsiteX4" fmla="*/ 0 w 737629"/>
              <a:gd name="connsiteY4" fmla="*/ 0 h 368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7629" h="368814">
                <a:moveTo>
                  <a:pt x="0" y="0"/>
                </a:moveTo>
                <a:lnTo>
                  <a:pt x="737629" y="0"/>
                </a:lnTo>
                <a:lnTo>
                  <a:pt x="737629" y="368814"/>
                </a:lnTo>
                <a:lnTo>
                  <a:pt x="0" y="36881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/>
              <a:t>M</a:t>
            </a:r>
            <a:endParaRPr lang="en-US" sz="1200" kern="1200" dirty="0"/>
          </a:p>
        </p:txBody>
      </p:sp>
      <p:sp>
        <p:nvSpPr>
          <p:cNvPr id="36" name="Freeform 35"/>
          <p:cNvSpPr/>
          <p:nvPr/>
        </p:nvSpPr>
        <p:spPr>
          <a:xfrm>
            <a:off x="5611327" y="1963301"/>
            <a:ext cx="336809" cy="219843"/>
          </a:xfrm>
          <a:custGeom>
            <a:avLst/>
            <a:gdLst>
              <a:gd name="connsiteX0" fmla="*/ 0 w 737629"/>
              <a:gd name="connsiteY0" fmla="*/ 0 h 368814"/>
              <a:gd name="connsiteX1" fmla="*/ 737629 w 737629"/>
              <a:gd name="connsiteY1" fmla="*/ 0 h 368814"/>
              <a:gd name="connsiteX2" fmla="*/ 737629 w 737629"/>
              <a:gd name="connsiteY2" fmla="*/ 368814 h 368814"/>
              <a:gd name="connsiteX3" fmla="*/ 0 w 737629"/>
              <a:gd name="connsiteY3" fmla="*/ 368814 h 368814"/>
              <a:gd name="connsiteX4" fmla="*/ 0 w 737629"/>
              <a:gd name="connsiteY4" fmla="*/ 0 h 368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7629" h="368814">
                <a:moveTo>
                  <a:pt x="0" y="0"/>
                </a:moveTo>
                <a:lnTo>
                  <a:pt x="737629" y="0"/>
                </a:lnTo>
                <a:lnTo>
                  <a:pt x="737629" y="368814"/>
                </a:lnTo>
                <a:lnTo>
                  <a:pt x="0" y="36881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 smtClean="0"/>
              <a:t>A</a:t>
            </a:r>
            <a:endParaRPr lang="en-US" sz="1200" kern="1200" dirty="0"/>
          </a:p>
        </p:txBody>
      </p:sp>
      <p:sp>
        <p:nvSpPr>
          <p:cNvPr id="37" name="Freeform 36"/>
          <p:cNvSpPr/>
          <p:nvPr/>
        </p:nvSpPr>
        <p:spPr>
          <a:xfrm>
            <a:off x="5948136" y="1963301"/>
            <a:ext cx="336809" cy="219843"/>
          </a:xfrm>
          <a:custGeom>
            <a:avLst/>
            <a:gdLst>
              <a:gd name="connsiteX0" fmla="*/ 0 w 737629"/>
              <a:gd name="connsiteY0" fmla="*/ 0 h 368814"/>
              <a:gd name="connsiteX1" fmla="*/ 737629 w 737629"/>
              <a:gd name="connsiteY1" fmla="*/ 0 h 368814"/>
              <a:gd name="connsiteX2" fmla="*/ 737629 w 737629"/>
              <a:gd name="connsiteY2" fmla="*/ 368814 h 368814"/>
              <a:gd name="connsiteX3" fmla="*/ 0 w 737629"/>
              <a:gd name="connsiteY3" fmla="*/ 368814 h 368814"/>
              <a:gd name="connsiteX4" fmla="*/ 0 w 737629"/>
              <a:gd name="connsiteY4" fmla="*/ 0 h 368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7629" h="368814">
                <a:moveTo>
                  <a:pt x="0" y="0"/>
                </a:moveTo>
                <a:lnTo>
                  <a:pt x="737629" y="0"/>
                </a:lnTo>
                <a:lnTo>
                  <a:pt x="737629" y="368814"/>
                </a:lnTo>
                <a:lnTo>
                  <a:pt x="0" y="36881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kern="1200" dirty="0" smtClean="0"/>
              <a:t>M</a:t>
            </a:r>
            <a:endParaRPr lang="en-US" sz="1200" kern="1200" dirty="0"/>
          </a:p>
        </p:txBody>
      </p:sp>
      <p:sp>
        <p:nvSpPr>
          <p:cNvPr id="38" name="Freeform 37"/>
          <p:cNvSpPr/>
          <p:nvPr/>
        </p:nvSpPr>
        <p:spPr>
          <a:xfrm>
            <a:off x="6284945" y="1963302"/>
            <a:ext cx="336809" cy="219843"/>
          </a:xfrm>
          <a:custGeom>
            <a:avLst/>
            <a:gdLst>
              <a:gd name="connsiteX0" fmla="*/ 0 w 737629"/>
              <a:gd name="connsiteY0" fmla="*/ 0 h 368814"/>
              <a:gd name="connsiteX1" fmla="*/ 737629 w 737629"/>
              <a:gd name="connsiteY1" fmla="*/ 0 h 368814"/>
              <a:gd name="connsiteX2" fmla="*/ 737629 w 737629"/>
              <a:gd name="connsiteY2" fmla="*/ 368814 h 368814"/>
              <a:gd name="connsiteX3" fmla="*/ 0 w 737629"/>
              <a:gd name="connsiteY3" fmla="*/ 368814 h 368814"/>
              <a:gd name="connsiteX4" fmla="*/ 0 w 737629"/>
              <a:gd name="connsiteY4" fmla="*/ 0 h 368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7629" h="368814">
                <a:moveTo>
                  <a:pt x="0" y="0"/>
                </a:moveTo>
                <a:lnTo>
                  <a:pt x="737629" y="0"/>
                </a:lnTo>
                <a:lnTo>
                  <a:pt x="737629" y="368814"/>
                </a:lnTo>
                <a:lnTo>
                  <a:pt x="0" y="36881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 smtClean="0"/>
              <a:t>J</a:t>
            </a:r>
            <a:endParaRPr lang="en-US" sz="1200" kern="1200" dirty="0"/>
          </a:p>
        </p:txBody>
      </p:sp>
      <p:sp>
        <p:nvSpPr>
          <p:cNvPr id="39" name="Freeform 38"/>
          <p:cNvSpPr/>
          <p:nvPr/>
        </p:nvSpPr>
        <p:spPr>
          <a:xfrm>
            <a:off x="6621754" y="1963303"/>
            <a:ext cx="336809" cy="219843"/>
          </a:xfrm>
          <a:custGeom>
            <a:avLst/>
            <a:gdLst>
              <a:gd name="connsiteX0" fmla="*/ 0 w 737629"/>
              <a:gd name="connsiteY0" fmla="*/ 0 h 368814"/>
              <a:gd name="connsiteX1" fmla="*/ 737629 w 737629"/>
              <a:gd name="connsiteY1" fmla="*/ 0 h 368814"/>
              <a:gd name="connsiteX2" fmla="*/ 737629 w 737629"/>
              <a:gd name="connsiteY2" fmla="*/ 368814 h 368814"/>
              <a:gd name="connsiteX3" fmla="*/ 0 w 737629"/>
              <a:gd name="connsiteY3" fmla="*/ 368814 h 368814"/>
              <a:gd name="connsiteX4" fmla="*/ 0 w 737629"/>
              <a:gd name="connsiteY4" fmla="*/ 0 h 368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7629" h="368814">
                <a:moveTo>
                  <a:pt x="0" y="0"/>
                </a:moveTo>
                <a:lnTo>
                  <a:pt x="737629" y="0"/>
                </a:lnTo>
                <a:lnTo>
                  <a:pt x="737629" y="368814"/>
                </a:lnTo>
                <a:lnTo>
                  <a:pt x="0" y="36881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 smtClean="0"/>
              <a:t>J</a:t>
            </a:r>
            <a:endParaRPr lang="en-US" sz="1200" kern="1200" dirty="0"/>
          </a:p>
        </p:txBody>
      </p:sp>
      <p:sp>
        <p:nvSpPr>
          <p:cNvPr id="40" name="Freeform 39"/>
          <p:cNvSpPr/>
          <p:nvPr/>
        </p:nvSpPr>
        <p:spPr>
          <a:xfrm>
            <a:off x="6958563" y="1963879"/>
            <a:ext cx="336809" cy="219843"/>
          </a:xfrm>
          <a:custGeom>
            <a:avLst/>
            <a:gdLst>
              <a:gd name="connsiteX0" fmla="*/ 0 w 737629"/>
              <a:gd name="connsiteY0" fmla="*/ 0 h 368814"/>
              <a:gd name="connsiteX1" fmla="*/ 737629 w 737629"/>
              <a:gd name="connsiteY1" fmla="*/ 0 h 368814"/>
              <a:gd name="connsiteX2" fmla="*/ 737629 w 737629"/>
              <a:gd name="connsiteY2" fmla="*/ 368814 h 368814"/>
              <a:gd name="connsiteX3" fmla="*/ 0 w 737629"/>
              <a:gd name="connsiteY3" fmla="*/ 368814 h 368814"/>
              <a:gd name="connsiteX4" fmla="*/ 0 w 737629"/>
              <a:gd name="connsiteY4" fmla="*/ 0 h 368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7629" h="368814">
                <a:moveTo>
                  <a:pt x="0" y="0"/>
                </a:moveTo>
                <a:lnTo>
                  <a:pt x="737629" y="0"/>
                </a:lnTo>
                <a:lnTo>
                  <a:pt x="737629" y="368814"/>
                </a:lnTo>
                <a:lnTo>
                  <a:pt x="0" y="36881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/>
              <a:t>A</a:t>
            </a:r>
            <a:endParaRPr lang="en-US" sz="1200" kern="1200" dirty="0"/>
          </a:p>
        </p:txBody>
      </p:sp>
      <p:sp>
        <p:nvSpPr>
          <p:cNvPr id="41" name="Freeform 40"/>
          <p:cNvSpPr/>
          <p:nvPr/>
        </p:nvSpPr>
        <p:spPr>
          <a:xfrm>
            <a:off x="7295372" y="1963304"/>
            <a:ext cx="336809" cy="219843"/>
          </a:xfrm>
          <a:custGeom>
            <a:avLst/>
            <a:gdLst>
              <a:gd name="connsiteX0" fmla="*/ 0 w 737629"/>
              <a:gd name="connsiteY0" fmla="*/ 0 h 368814"/>
              <a:gd name="connsiteX1" fmla="*/ 737629 w 737629"/>
              <a:gd name="connsiteY1" fmla="*/ 0 h 368814"/>
              <a:gd name="connsiteX2" fmla="*/ 737629 w 737629"/>
              <a:gd name="connsiteY2" fmla="*/ 368814 h 368814"/>
              <a:gd name="connsiteX3" fmla="*/ 0 w 737629"/>
              <a:gd name="connsiteY3" fmla="*/ 368814 h 368814"/>
              <a:gd name="connsiteX4" fmla="*/ 0 w 737629"/>
              <a:gd name="connsiteY4" fmla="*/ 0 h 368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7629" h="368814">
                <a:moveTo>
                  <a:pt x="0" y="0"/>
                </a:moveTo>
                <a:lnTo>
                  <a:pt x="737629" y="0"/>
                </a:lnTo>
                <a:lnTo>
                  <a:pt x="737629" y="368814"/>
                </a:lnTo>
                <a:lnTo>
                  <a:pt x="0" y="36881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kern="1200" dirty="0" smtClean="0"/>
              <a:t>S</a:t>
            </a:r>
            <a:endParaRPr lang="en-US" sz="1200" kern="1200" dirty="0"/>
          </a:p>
        </p:txBody>
      </p:sp>
      <p:sp>
        <p:nvSpPr>
          <p:cNvPr id="42" name="Freeform 41"/>
          <p:cNvSpPr/>
          <p:nvPr/>
        </p:nvSpPr>
        <p:spPr>
          <a:xfrm>
            <a:off x="7632181" y="1969012"/>
            <a:ext cx="336809" cy="214710"/>
          </a:xfrm>
          <a:custGeom>
            <a:avLst/>
            <a:gdLst>
              <a:gd name="connsiteX0" fmla="*/ 0 w 737629"/>
              <a:gd name="connsiteY0" fmla="*/ 0 h 368814"/>
              <a:gd name="connsiteX1" fmla="*/ 737629 w 737629"/>
              <a:gd name="connsiteY1" fmla="*/ 0 h 368814"/>
              <a:gd name="connsiteX2" fmla="*/ 737629 w 737629"/>
              <a:gd name="connsiteY2" fmla="*/ 368814 h 368814"/>
              <a:gd name="connsiteX3" fmla="*/ 0 w 737629"/>
              <a:gd name="connsiteY3" fmla="*/ 368814 h 368814"/>
              <a:gd name="connsiteX4" fmla="*/ 0 w 737629"/>
              <a:gd name="connsiteY4" fmla="*/ 0 h 368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7629" h="368814">
                <a:moveTo>
                  <a:pt x="0" y="0"/>
                </a:moveTo>
                <a:lnTo>
                  <a:pt x="737629" y="0"/>
                </a:lnTo>
                <a:lnTo>
                  <a:pt x="737629" y="368814"/>
                </a:lnTo>
                <a:lnTo>
                  <a:pt x="0" y="36881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/>
              <a:t>O</a:t>
            </a:r>
            <a:endParaRPr lang="en-US" sz="1200" kern="1200" dirty="0"/>
          </a:p>
        </p:txBody>
      </p:sp>
      <p:sp>
        <p:nvSpPr>
          <p:cNvPr id="43" name="Freeform 42"/>
          <p:cNvSpPr/>
          <p:nvPr/>
        </p:nvSpPr>
        <p:spPr>
          <a:xfrm>
            <a:off x="7968990" y="1963878"/>
            <a:ext cx="336809" cy="219843"/>
          </a:xfrm>
          <a:custGeom>
            <a:avLst/>
            <a:gdLst>
              <a:gd name="connsiteX0" fmla="*/ 0 w 737629"/>
              <a:gd name="connsiteY0" fmla="*/ 0 h 368814"/>
              <a:gd name="connsiteX1" fmla="*/ 737629 w 737629"/>
              <a:gd name="connsiteY1" fmla="*/ 0 h 368814"/>
              <a:gd name="connsiteX2" fmla="*/ 737629 w 737629"/>
              <a:gd name="connsiteY2" fmla="*/ 368814 h 368814"/>
              <a:gd name="connsiteX3" fmla="*/ 0 w 737629"/>
              <a:gd name="connsiteY3" fmla="*/ 368814 h 368814"/>
              <a:gd name="connsiteX4" fmla="*/ 0 w 737629"/>
              <a:gd name="connsiteY4" fmla="*/ 0 h 368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7629" h="368814">
                <a:moveTo>
                  <a:pt x="0" y="0"/>
                </a:moveTo>
                <a:lnTo>
                  <a:pt x="737629" y="0"/>
                </a:lnTo>
                <a:lnTo>
                  <a:pt x="737629" y="368814"/>
                </a:lnTo>
                <a:lnTo>
                  <a:pt x="0" y="36881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/>
              <a:t>N</a:t>
            </a:r>
            <a:endParaRPr lang="en-US" sz="1200" kern="1200" dirty="0"/>
          </a:p>
        </p:txBody>
      </p:sp>
      <p:sp>
        <p:nvSpPr>
          <p:cNvPr id="44" name="Freeform 43"/>
          <p:cNvSpPr/>
          <p:nvPr/>
        </p:nvSpPr>
        <p:spPr>
          <a:xfrm>
            <a:off x="8305799" y="1963879"/>
            <a:ext cx="336809" cy="219843"/>
          </a:xfrm>
          <a:custGeom>
            <a:avLst/>
            <a:gdLst>
              <a:gd name="connsiteX0" fmla="*/ 0 w 737629"/>
              <a:gd name="connsiteY0" fmla="*/ 0 h 368814"/>
              <a:gd name="connsiteX1" fmla="*/ 737629 w 737629"/>
              <a:gd name="connsiteY1" fmla="*/ 0 h 368814"/>
              <a:gd name="connsiteX2" fmla="*/ 737629 w 737629"/>
              <a:gd name="connsiteY2" fmla="*/ 368814 h 368814"/>
              <a:gd name="connsiteX3" fmla="*/ 0 w 737629"/>
              <a:gd name="connsiteY3" fmla="*/ 368814 h 368814"/>
              <a:gd name="connsiteX4" fmla="*/ 0 w 737629"/>
              <a:gd name="connsiteY4" fmla="*/ 0 h 368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7629" h="368814">
                <a:moveTo>
                  <a:pt x="0" y="0"/>
                </a:moveTo>
                <a:lnTo>
                  <a:pt x="737629" y="0"/>
                </a:lnTo>
                <a:lnTo>
                  <a:pt x="737629" y="368814"/>
                </a:lnTo>
                <a:lnTo>
                  <a:pt x="0" y="36881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kern="1200" dirty="0" smtClean="0"/>
              <a:t>D</a:t>
            </a:r>
            <a:endParaRPr lang="en-US" sz="1200" kern="1200" dirty="0"/>
          </a:p>
        </p:txBody>
      </p:sp>
      <p:sp>
        <p:nvSpPr>
          <p:cNvPr id="45" name="Freeform 44"/>
          <p:cNvSpPr/>
          <p:nvPr/>
        </p:nvSpPr>
        <p:spPr>
          <a:xfrm>
            <a:off x="4595028" y="1600200"/>
            <a:ext cx="4047580" cy="363679"/>
          </a:xfrm>
          <a:custGeom>
            <a:avLst/>
            <a:gdLst>
              <a:gd name="connsiteX0" fmla="*/ 0 w 737629"/>
              <a:gd name="connsiteY0" fmla="*/ 0 h 368814"/>
              <a:gd name="connsiteX1" fmla="*/ 737629 w 737629"/>
              <a:gd name="connsiteY1" fmla="*/ 0 h 368814"/>
              <a:gd name="connsiteX2" fmla="*/ 737629 w 737629"/>
              <a:gd name="connsiteY2" fmla="*/ 368814 h 368814"/>
              <a:gd name="connsiteX3" fmla="*/ 0 w 737629"/>
              <a:gd name="connsiteY3" fmla="*/ 368814 h 368814"/>
              <a:gd name="connsiteX4" fmla="*/ 0 w 737629"/>
              <a:gd name="connsiteY4" fmla="*/ 0 h 368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7629" h="368814">
                <a:moveTo>
                  <a:pt x="0" y="0"/>
                </a:moveTo>
                <a:lnTo>
                  <a:pt x="737629" y="0"/>
                </a:lnTo>
                <a:lnTo>
                  <a:pt x="737629" y="368814"/>
                </a:lnTo>
                <a:lnTo>
                  <a:pt x="0" y="36881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dirty="0" smtClean="0"/>
              <a:t>2018</a:t>
            </a:r>
            <a:endParaRPr lang="en-US" sz="1600" kern="1200" dirty="0"/>
          </a:p>
        </p:txBody>
      </p:sp>
      <p:sp>
        <p:nvSpPr>
          <p:cNvPr id="113" name="Freeform 112"/>
          <p:cNvSpPr/>
          <p:nvPr/>
        </p:nvSpPr>
        <p:spPr>
          <a:xfrm>
            <a:off x="2237365" y="1962723"/>
            <a:ext cx="336809" cy="219843"/>
          </a:xfrm>
          <a:custGeom>
            <a:avLst/>
            <a:gdLst>
              <a:gd name="connsiteX0" fmla="*/ 0 w 737629"/>
              <a:gd name="connsiteY0" fmla="*/ 0 h 368814"/>
              <a:gd name="connsiteX1" fmla="*/ 737629 w 737629"/>
              <a:gd name="connsiteY1" fmla="*/ 0 h 368814"/>
              <a:gd name="connsiteX2" fmla="*/ 737629 w 737629"/>
              <a:gd name="connsiteY2" fmla="*/ 368814 h 368814"/>
              <a:gd name="connsiteX3" fmla="*/ 0 w 737629"/>
              <a:gd name="connsiteY3" fmla="*/ 368814 h 368814"/>
              <a:gd name="connsiteX4" fmla="*/ 0 w 737629"/>
              <a:gd name="connsiteY4" fmla="*/ 0 h 368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7629" h="368814">
                <a:moveTo>
                  <a:pt x="0" y="0"/>
                </a:moveTo>
                <a:lnTo>
                  <a:pt x="737629" y="0"/>
                </a:lnTo>
                <a:lnTo>
                  <a:pt x="737629" y="368814"/>
                </a:lnTo>
                <a:lnTo>
                  <a:pt x="0" y="36881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 smtClean="0"/>
              <a:t>J</a:t>
            </a:r>
            <a:endParaRPr lang="en-US" sz="1200" kern="1200" dirty="0"/>
          </a:p>
        </p:txBody>
      </p:sp>
      <p:sp>
        <p:nvSpPr>
          <p:cNvPr id="114" name="Freeform 113"/>
          <p:cNvSpPr/>
          <p:nvPr/>
        </p:nvSpPr>
        <p:spPr>
          <a:xfrm>
            <a:off x="2574174" y="1962724"/>
            <a:ext cx="336809" cy="219843"/>
          </a:xfrm>
          <a:custGeom>
            <a:avLst/>
            <a:gdLst>
              <a:gd name="connsiteX0" fmla="*/ 0 w 737629"/>
              <a:gd name="connsiteY0" fmla="*/ 0 h 368814"/>
              <a:gd name="connsiteX1" fmla="*/ 737629 w 737629"/>
              <a:gd name="connsiteY1" fmla="*/ 0 h 368814"/>
              <a:gd name="connsiteX2" fmla="*/ 737629 w 737629"/>
              <a:gd name="connsiteY2" fmla="*/ 368814 h 368814"/>
              <a:gd name="connsiteX3" fmla="*/ 0 w 737629"/>
              <a:gd name="connsiteY3" fmla="*/ 368814 h 368814"/>
              <a:gd name="connsiteX4" fmla="*/ 0 w 737629"/>
              <a:gd name="connsiteY4" fmla="*/ 0 h 368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7629" h="368814">
                <a:moveTo>
                  <a:pt x="0" y="0"/>
                </a:moveTo>
                <a:lnTo>
                  <a:pt x="737629" y="0"/>
                </a:lnTo>
                <a:lnTo>
                  <a:pt x="737629" y="368814"/>
                </a:lnTo>
                <a:lnTo>
                  <a:pt x="0" y="36881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 smtClean="0"/>
              <a:t>J</a:t>
            </a:r>
            <a:endParaRPr lang="en-US" sz="1200" kern="1200" dirty="0"/>
          </a:p>
        </p:txBody>
      </p:sp>
      <p:sp>
        <p:nvSpPr>
          <p:cNvPr id="115" name="Freeform 114"/>
          <p:cNvSpPr/>
          <p:nvPr/>
        </p:nvSpPr>
        <p:spPr>
          <a:xfrm>
            <a:off x="2910983" y="1963300"/>
            <a:ext cx="336809" cy="219843"/>
          </a:xfrm>
          <a:custGeom>
            <a:avLst/>
            <a:gdLst>
              <a:gd name="connsiteX0" fmla="*/ 0 w 737629"/>
              <a:gd name="connsiteY0" fmla="*/ 0 h 368814"/>
              <a:gd name="connsiteX1" fmla="*/ 737629 w 737629"/>
              <a:gd name="connsiteY1" fmla="*/ 0 h 368814"/>
              <a:gd name="connsiteX2" fmla="*/ 737629 w 737629"/>
              <a:gd name="connsiteY2" fmla="*/ 368814 h 368814"/>
              <a:gd name="connsiteX3" fmla="*/ 0 w 737629"/>
              <a:gd name="connsiteY3" fmla="*/ 368814 h 368814"/>
              <a:gd name="connsiteX4" fmla="*/ 0 w 737629"/>
              <a:gd name="connsiteY4" fmla="*/ 0 h 368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7629" h="368814">
                <a:moveTo>
                  <a:pt x="0" y="0"/>
                </a:moveTo>
                <a:lnTo>
                  <a:pt x="737629" y="0"/>
                </a:lnTo>
                <a:lnTo>
                  <a:pt x="737629" y="368814"/>
                </a:lnTo>
                <a:lnTo>
                  <a:pt x="0" y="36881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/>
              <a:t>A</a:t>
            </a:r>
            <a:endParaRPr lang="en-US" sz="1200" kern="1200" dirty="0"/>
          </a:p>
        </p:txBody>
      </p:sp>
      <p:sp>
        <p:nvSpPr>
          <p:cNvPr id="116" name="Freeform 115"/>
          <p:cNvSpPr/>
          <p:nvPr/>
        </p:nvSpPr>
        <p:spPr>
          <a:xfrm>
            <a:off x="3247792" y="1962725"/>
            <a:ext cx="336809" cy="219843"/>
          </a:xfrm>
          <a:custGeom>
            <a:avLst/>
            <a:gdLst>
              <a:gd name="connsiteX0" fmla="*/ 0 w 737629"/>
              <a:gd name="connsiteY0" fmla="*/ 0 h 368814"/>
              <a:gd name="connsiteX1" fmla="*/ 737629 w 737629"/>
              <a:gd name="connsiteY1" fmla="*/ 0 h 368814"/>
              <a:gd name="connsiteX2" fmla="*/ 737629 w 737629"/>
              <a:gd name="connsiteY2" fmla="*/ 368814 h 368814"/>
              <a:gd name="connsiteX3" fmla="*/ 0 w 737629"/>
              <a:gd name="connsiteY3" fmla="*/ 368814 h 368814"/>
              <a:gd name="connsiteX4" fmla="*/ 0 w 737629"/>
              <a:gd name="connsiteY4" fmla="*/ 0 h 368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7629" h="368814">
                <a:moveTo>
                  <a:pt x="0" y="0"/>
                </a:moveTo>
                <a:lnTo>
                  <a:pt x="737629" y="0"/>
                </a:lnTo>
                <a:lnTo>
                  <a:pt x="737629" y="368814"/>
                </a:lnTo>
                <a:lnTo>
                  <a:pt x="0" y="36881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kern="1200" dirty="0" smtClean="0"/>
              <a:t>S</a:t>
            </a:r>
            <a:endParaRPr lang="en-US" sz="1200" kern="1200" dirty="0"/>
          </a:p>
        </p:txBody>
      </p:sp>
      <p:sp>
        <p:nvSpPr>
          <p:cNvPr id="117" name="Freeform 116"/>
          <p:cNvSpPr/>
          <p:nvPr/>
        </p:nvSpPr>
        <p:spPr>
          <a:xfrm>
            <a:off x="3584601" y="1968433"/>
            <a:ext cx="336809" cy="214710"/>
          </a:xfrm>
          <a:custGeom>
            <a:avLst/>
            <a:gdLst>
              <a:gd name="connsiteX0" fmla="*/ 0 w 737629"/>
              <a:gd name="connsiteY0" fmla="*/ 0 h 368814"/>
              <a:gd name="connsiteX1" fmla="*/ 737629 w 737629"/>
              <a:gd name="connsiteY1" fmla="*/ 0 h 368814"/>
              <a:gd name="connsiteX2" fmla="*/ 737629 w 737629"/>
              <a:gd name="connsiteY2" fmla="*/ 368814 h 368814"/>
              <a:gd name="connsiteX3" fmla="*/ 0 w 737629"/>
              <a:gd name="connsiteY3" fmla="*/ 368814 h 368814"/>
              <a:gd name="connsiteX4" fmla="*/ 0 w 737629"/>
              <a:gd name="connsiteY4" fmla="*/ 0 h 368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7629" h="368814">
                <a:moveTo>
                  <a:pt x="0" y="0"/>
                </a:moveTo>
                <a:lnTo>
                  <a:pt x="737629" y="0"/>
                </a:lnTo>
                <a:lnTo>
                  <a:pt x="737629" y="368814"/>
                </a:lnTo>
                <a:lnTo>
                  <a:pt x="0" y="36881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/>
              <a:t>O</a:t>
            </a:r>
            <a:endParaRPr lang="en-US" sz="1200" kern="1200" dirty="0"/>
          </a:p>
        </p:txBody>
      </p:sp>
      <p:sp>
        <p:nvSpPr>
          <p:cNvPr id="118" name="Freeform 117"/>
          <p:cNvSpPr/>
          <p:nvPr/>
        </p:nvSpPr>
        <p:spPr>
          <a:xfrm>
            <a:off x="3921410" y="1963299"/>
            <a:ext cx="336809" cy="219843"/>
          </a:xfrm>
          <a:custGeom>
            <a:avLst/>
            <a:gdLst>
              <a:gd name="connsiteX0" fmla="*/ 0 w 737629"/>
              <a:gd name="connsiteY0" fmla="*/ 0 h 368814"/>
              <a:gd name="connsiteX1" fmla="*/ 737629 w 737629"/>
              <a:gd name="connsiteY1" fmla="*/ 0 h 368814"/>
              <a:gd name="connsiteX2" fmla="*/ 737629 w 737629"/>
              <a:gd name="connsiteY2" fmla="*/ 368814 h 368814"/>
              <a:gd name="connsiteX3" fmla="*/ 0 w 737629"/>
              <a:gd name="connsiteY3" fmla="*/ 368814 h 368814"/>
              <a:gd name="connsiteX4" fmla="*/ 0 w 737629"/>
              <a:gd name="connsiteY4" fmla="*/ 0 h 368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7629" h="368814">
                <a:moveTo>
                  <a:pt x="0" y="0"/>
                </a:moveTo>
                <a:lnTo>
                  <a:pt x="737629" y="0"/>
                </a:lnTo>
                <a:lnTo>
                  <a:pt x="737629" y="368814"/>
                </a:lnTo>
                <a:lnTo>
                  <a:pt x="0" y="36881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/>
              <a:t>N</a:t>
            </a:r>
            <a:endParaRPr lang="en-US" sz="1200" kern="1200" dirty="0"/>
          </a:p>
        </p:txBody>
      </p:sp>
      <p:sp>
        <p:nvSpPr>
          <p:cNvPr id="119" name="Freeform 118"/>
          <p:cNvSpPr/>
          <p:nvPr/>
        </p:nvSpPr>
        <p:spPr>
          <a:xfrm>
            <a:off x="4258219" y="1963300"/>
            <a:ext cx="336809" cy="219843"/>
          </a:xfrm>
          <a:custGeom>
            <a:avLst/>
            <a:gdLst>
              <a:gd name="connsiteX0" fmla="*/ 0 w 737629"/>
              <a:gd name="connsiteY0" fmla="*/ 0 h 368814"/>
              <a:gd name="connsiteX1" fmla="*/ 737629 w 737629"/>
              <a:gd name="connsiteY1" fmla="*/ 0 h 368814"/>
              <a:gd name="connsiteX2" fmla="*/ 737629 w 737629"/>
              <a:gd name="connsiteY2" fmla="*/ 368814 h 368814"/>
              <a:gd name="connsiteX3" fmla="*/ 0 w 737629"/>
              <a:gd name="connsiteY3" fmla="*/ 368814 h 368814"/>
              <a:gd name="connsiteX4" fmla="*/ 0 w 737629"/>
              <a:gd name="connsiteY4" fmla="*/ 0 h 368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7629" h="368814">
                <a:moveTo>
                  <a:pt x="0" y="0"/>
                </a:moveTo>
                <a:lnTo>
                  <a:pt x="737629" y="0"/>
                </a:lnTo>
                <a:lnTo>
                  <a:pt x="737629" y="368814"/>
                </a:lnTo>
                <a:lnTo>
                  <a:pt x="0" y="36881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kern="1200" dirty="0" smtClean="0"/>
              <a:t>D</a:t>
            </a:r>
            <a:endParaRPr lang="en-US" sz="1200" kern="1200" dirty="0"/>
          </a:p>
        </p:txBody>
      </p:sp>
      <p:sp>
        <p:nvSpPr>
          <p:cNvPr id="120" name="Freeform 119"/>
          <p:cNvSpPr/>
          <p:nvPr/>
        </p:nvSpPr>
        <p:spPr>
          <a:xfrm>
            <a:off x="2237364" y="1599621"/>
            <a:ext cx="2357663" cy="363679"/>
          </a:xfrm>
          <a:custGeom>
            <a:avLst/>
            <a:gdLst>
              <a:gd name="connsiteX0" fmla="*/ 0 w 737629"/>
              <a:gd name="connsiteY0" fmla="*/ 0 h 368814"/>
              <a:gd name="connsiteX1" fmla="*/ 737629 w 737629"/>
              <a:gd name="connsiteY1" fmla="*/ 0 h 368814"/>
              <a:gd name="connsiteX2" fmla="*/ 737629 w 737629"/>
              <a:gd name="connsiteY2" fmla="*/ 368814 h 368814"/>
              <a:gd name="connsiteX3" fmla="*/ 0 w 737629"/>
              <a:gd name="connsiteY3" fmla="*/ 368814 h 368814"/>
              <a:gd name="connsiteX4" fmla="*/ 0 w 737629"/>
              <a:gd name="connsiteY4" fmla="*/ 0 h 368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7629" h="368814">
                <a:moveTo>
                  <a:pt x="0" y="0"/>
                </a:moveTo>
                <a:lnTo>
                  <a:pt x="737629" y="0"/>
                </a:lnTo>
                <a:lnTo>
                  <a:pt x="737629" y="368814"/>
                </a:lnTo>
                <a:lnTo>
                  <a:pt x="0" y="36881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smtClean="0"/>
              <a:t>2017</a:t>
            </a:r>
            <a:endParaRPr lang="en-US" sz="1600" kern="1200" dirty="0"/>
          </a:p>
        </p:txBody>
      </p:sp>
      <p:cxnSp>
        <p:nvCxnSpPr>
          <p:cNvPr id="126" name="Straight Connector 125"/>
          <p:cNvCxnSpPr/>
          <p:nvPr/>
        </p:nvCxnSpPr>
        <p:spPr>
          <a:xfrm>
            <a:off x="3584601" y="2204133"/>
            <a:ext cx="0" cy="29990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/>
          <p:nvPr/>
        </p:nvCxnSpPr>
        <p:spPr>
          <a:xfrm>
            <a:off x="4595028" y="2183722"/>
            <a:ext cx="0" cy="29990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/>
          <p:cNvCxnSpPr/>
          <p:nvPr/>
        </p:nvCxnSpPr>
        <p:spPr>
          <a:xfrm>
            <a:off x="5618841" y="2182566"/>
            <a:ext cx="0" cy="29990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/>
          <p:cNvCxnSpPr/>
          <p:nvPr/>
        </p:nvCxnSpPr>
        <p:spPr>
          <a:xfrm>
            <a:off x="7632181" y="2182564"/>
            <a:ext cx="0" cy="29990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/>
          <p:cNvCxnSpPr/>
          <p:nvPr/>
        </p:nvCxnSpPr>
        <p:spPr>
          <a:xfrm>
            <a:off x="6632144" y="2182565"/>
            <a:ext cx="0" cy="29990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Rounded Rectangle 123"/>
          <p:cNvSpPr/>
          <p:nvPr/>
        </p:nvSpPr>
        <p:spPr>
          <a:xfrm>
            <a:off x="6019800" y="4724400"/>
            <a:ext cx="2454403" cy="3810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ounded Rectangle 122"/>
          <p:cNvSpPr/>
          <p:nvPr/>
        </p:nvSpPr>
        <p:spPr>
          <a:xfrm>
            <a:off x="5334000" y="4114800"/>
            <a:ext cx="782540" cy="3810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ounded Rectangle 121"/>
          <p:cNvSpPr/>
          <p:nvPr/>
        </p:nvSpPr>
        <p:spPr>
          <a:xfrm>
            <a:off x="4595027" y="3508794"/>
            <a:ext cx="847895" cy="3810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ounded Rectangle 120"/>
          <p:cNvSpPr/>
          <p:nvPr/>
        </p:nvSpPr>
        <p:spPr>
          <a:xfrm>
            <a:off x="3247792" y="2919323"/>
            <a:ext cx="1347236" cy="3810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2246886" y="2362200"/>
            <a:ext cx="2684952" cy="3810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599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82" b="3184"/>
          <a:stretch/>
        </p:blipFill>
        <p:spPr>
          <a:xfrm>
            <a:off x="-18691" y="152400"/>
            <a:ext cx="9144000" cy="54518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Project Overview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Site Plan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510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Central Restroom, Looking Northwest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89" r="2524" b="4287"/>
          <a:stretch/>
        </p:blipFill>
        <p:spPr>
          <a:xfrm>
            <a:off x="442568" y="609600"/>
            <a:ext cx="8249983" cy="4586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542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(South/Central)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***Floorplan***</a:t>
            </a:r>
          </a:p>
          <a:p>
            <a:pPr marL="0" indent="0" algn="ctr">
              <a:buNone/>
            </a:pPr>
            <a:r>
              <a:rPr lang="en-US" dirty="0" smtClean="0"/>
              <a:t>Fixture Count vs existing (all </a:t>
            </a:r>
            <a:r>
              <a:rPr lang="en-US" dirty="0" err="1" smtClean="0"/>
              <a:t>bldgs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Floorplans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5" r="2950" b="11426"/>
          <a:stretch/>
        </p:blipFill>
        <p:spPr>
          <a:xfrm>
            <a:off x="76199" y="152400"/>
            <a:ext cx="9039793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Conceptual View of </a:t>
            </a:r>
            <a:r>
              <a:rPr lang="en-US" dirty="0" err="1" smtClean="0"/>
              <a:t>Womens</a:t>
            </a:r>
            <a:r>
              <a:rPr lang="en-US" dirty="0" smtClean="0"/>
              <a:t> </a:t>
            </a:r>
            <a:r>
              <a:rPr lang="en-US" dirty="0"/>
              <a:t>Restroom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4"/>
          <a:stretch/>
        </p:blipFill>
        <p:spPr>
          <a:xfrm>
            <a:off x="533398" y="838200"/>
            <a:ext cx="8022209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936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***Insert shower slide***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Shower Layout – Private </a:t>
            </a:r>
            <a:r>
              <a:rPr lang="en-US" dirty="0"/>
              <a:t>S</a:t>
            </a:r>
            <a:r>
              <a:rPr lang="en-US" dirty="0" smtClean="0"/>
              <a:t>talls With Wet &amp; Dry Areas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55" t="5751" r="5313"/>
          <a:stretch/>
        </p:blipFill>
        <p:spPr bwMode="auto">
          <a:xfrm>
            <a:off x="565298" y="838200"/>
            <a:ext cx="7897308" cy="4417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0361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Fixture Counts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Increases in Most </a:t>
            </a:r>
            <a:r>
              <a:rPr lang="en-US" dirty="0"/>
              <a:t>F</a:t>
            </a:r>
            <a:r>
              <a:rPr lang="en-US" dirty="0" smtClean="0"/>
              <a:t>acilities, Especially </a:t>
            </a:r>
            <a:r>
              <a:rPr lang="en-US" dirty="0"/>
              <a:t>S</a:t>
            </a:r>
            <a:r>
              <a:rPr lang="en-US" dirty="0" smtClean="0"/>
              <a:t>howers &amp; Laundry</a:t>
            </a:r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0262874"/>
              </p:ext>
            </p:extLst>
          </p:nvPr>
        </p:nvGraphicFramePr>
        <p:xfrm>
          <a:off x="677174" y="1219200"/>
          <a:ext cx="6333227" cy="4688205"/>
        </p:xfrm>
        <a:graphic>
          <a:graphicData uri="http://schemas.openxmlformats.org/drawingml/2006/table">
            <a:tbl>
              <a:tblPr/>
              <a:tblGrid>
                <a:gridCol w="1726573"/>
                <a:gridCol w="1200101"/>
                <a:gridCol w="1295477"/>
                <a:gridCol w="1044275"/>
                <a:gridCol w="1066801"/>
              </a:tblGrid>
              <a:tr h="36576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sng" strike="noStrike" dirty="0" smtClean="0">
                          <a:solidFill>
                            <a:srgbClr val="000000"/>
                          </a:solidFill>
                          <a:effectLst/>
                          <a:latin typeface="Signika"/>
                        </a:rPr>
                        <a:t>RESTROOMS</a:t>
                      </a:r>
                      <a:endParaRPr lang="en-US" sz="2000" b="1" i="0" u="sng" strike="noStrike" dirty="0">
                        <a:solidFill>
                          <a:srgbClr val="000000"/>
                        </a:solidFill>
                        <a:effectLst/>
                        <a:latin typeface="Signik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sng" strike="noStrike" dirty="0">
                          <a:solidFill>
                            <a:srgbClr val="000000"/>
                          </a:solidFill>
                          <a:effectLst/>
                          <a:latin typeface="Signika"/>
                        </a:rPr>
                        <a:t>Existing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sng" strike="noStrike" dirty="0">
                          <a:solidFill>
                            <a:srgbClr val="000000"/>
                          </a:solidFill>
                          <a:effectLst/>
                          <a:latin typeface="Signika"/>
                        </a:rPr>
                        <a:t>Proposed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sng" strike="noStrike" dirty="0">
                          <a:solidFill>
                            <a:srgbClr val="000000"/>
                          </a:solidFill>
                          <a:effectLst/>
                          <a:latin typeface="Signika"/>
                        </a:rPr>
                        <a:t>Change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sng" strike="noStrike" dirty="0">
                          <a:solidFill>
                            <a:srgbClr val="000000"/>
                          </a:solidFill>
                          <a:effectLst/>
                          <a:latin typeface="Signika"/>
                        </a:rPr>
                        <a:t>% Change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Signika"/>
                        </a:rPr>
                        <a:t>Lavs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gnik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Signika"/>
                        </a:rPr>
                        <a:t>29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Signika"/>
                        </a:rPr>
                        <a:t>31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Signika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Signika"/>
                        </a:rPr>
                        <a:t>+7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Signika"/>
                        </a:rPr>
                        <a:t>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Signika"/>
                        </a:rPr>
                        <a:t>Toilets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Signika"/>
                        </a:rPr>
                        <a:t>28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Signika"/>
                        </a:rPr>
                        <a:t>31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Signika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Signika"/>
                        </a:rPr>
                        <a:t>+11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Signika"/>
                        </a:rPr>
                        <a:t>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Signika"/>
                        </a:rPr>
                        <a:t>Urinals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Signika"/>
                        </a:rPr>
                        <a:t>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Signika"/>
                        </a:rPr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Signika"/>
                        </a:rPr>
                        <a:t>-5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Signika"/>
                        </a:rPr>
                        <a:t>-33%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Signika"/>
                        </a:rPr>
                        <a:t>Showers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Signika"/>
                        </a:rPr>
                        <a:t>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Signika"/>
                        </a:rPr>
                        <a:t>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Signika"/>
                        </a:rPr>
                        <a:t>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Signika"/>
                        </a:rPr>
                        <a:t>+68%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Signik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Signik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Signik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Signik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Signik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sng" strike="noStrike" dirty="0">
                          <a:solidFill>
                            <a:srgbClr val="000000"/>
                          </a:solidFill>
                          <a:effectLst/>
                          <a:latin typeface="Signika"/>
                        </a:rPr>
                        <a:t>LAUNDRY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sng" strike="noStrike" dirty="0">
                          <a:solidFill>
                            <a:srgbClr val="000000"/>
                          </a:solidFill>
                          <a:effectLst/>
                          <a:latin typeface="Signika"/>
                        </a:rPr>
                        <a:t>Existing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sng" strike="noStrike" dirty="0">
                          <a:solidFill>
                            <a:srgbClr val="000000"/>
                          </a:solidFill>
                          <a:effectLst/>
                          <a:latin typeface="Signika"/>
                        </a:rPr>
                        <a:t>Proposed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sng" strike="noStrike" dirty="0">
                          <a:solidFill>
                            <a:srgbClr val="000000"/>
                          </a:solidFill>
                          <a:effectLst/>
                          <a:latin typeface="Signika"/>
                        </a:rPr>
                        <a:t>Change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sng" strike="noStrike" dirty="0">
                          <a:solidFill>
                            <a:srgbClr val="000000"/>
                          </a:solidFill>
                          <a:effectLst/>
                          <a:latin typeface="Signika"/>
                        </a:rPr>
                        <a:t>% Change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Signika"/>
                        </a:rPr>
                        <a:t>Washers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Signika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Signika"/>
                        </a:rPr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Signika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Signika"/>
                        </a:rPr>
                        <a:t>+100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Signika"/>
                        </a:rPr>
                        <a:t>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Signika"/>
                        </a:rPr>
                        <a:t>Dryers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Signika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Signika"/>
                        </a:rPr>
                        <a:t>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Signika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Signika"/>
                        </a:rPr>
                        <a:t>+100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Signika"/>
                        </a:rPr>
                        <a:t>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Signika"/>
                        </a:rPr>
                        <a:t>Utility Sinks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Signika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Signika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Signika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gnik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7160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Signik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Signik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Signik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Signik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Signik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5760">
                <a:tc gridSpan="3">
                  <a:txBody>
                    <a:bodyPr/>
                    <a:lstStyle/>
                    <a:p>
                      <a:pPr algn="l" fontAlgn="b"/>
                      <a:r>
                        <a:rPr kumimoji="0" lang="en-US" sz="2000" b="1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ignika" panose="02010003020600000004" pitchFamily="2" charset="0"/>
                          <a:ea typeface="+mn-ea"/>
                          <a:cs typeface="+mn-cs"/>
                        </a:rPr>
                        <a:t>UNISEX PRIVATE FACILITIES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gnik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gnik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gnik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gnik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gnik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gnik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sng" strike="noStrike" dirty="0">
                          <a:solidFill>
                            <a:srgbClr val="000000"/>
                          </a:solidFill>
                          <a:effectLst/>
                          <a:latin typeface="Signika"/>
                        </a:rPr>
                        <a:t>Existing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sng" strike="noStrike" dirty="0">
                          <a:solidFill>
                            <a:srgbClr val="000000"/>
                          </a:solidFill>
                          <a:effectLst/>
                          <a:latin typeface="Signika"/>
                        </a:rPr>
                        <a:t>Proposed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sng" strike="noStrike" dirty="0">
                          <a:solidFill>
                            <a:srgbClr val="000000"/>
                          </a:solidFill>
                          <a:effectLst/>
                          <a:latin typeface="Signika"/>
                        </a:rPr>
                        <a:t>Change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sng" strike="noStrike" dirty="0">
                          <a:solidFill>
                            <a:srgbClr val="000000"/>
                          </a:solidFill>
                          <a:effectLst/>
                          <a:latin typeface="Signika"/>
                        </a:rPr>
                        <a:t>% Change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gnik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Signika"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gnik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Signika"/>
                        </a:rPr>
                        <a:t>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gnik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Signika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ignik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Signika"/>
                        </a:rPr>
                        <a:t>+75%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ignik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2082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ixi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58" b="8427"/>
          <a:stretch/>
        </p:blipFill>
        <p:spPr bwMode="auto">
          <a:xfrm>
            <a:off x="6629400" y="1676400"/>
            <a:ext cx="1749056" cy="3925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Site Amenities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31" r="16786"/>
          <a:stretch/>
        </p:blipFill>
        <p:spPr>
          <a:xfrm>
            <a:off x="2518416" y="416805"/>
            <a:ext cx="4369982" cy="34766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916"/>
          <a:stretch/>
        </p:blipFill>
        <p:spPr>
          <a:xfrm>
            <a:off x="457741" y="2848030"/>
            <a:ext cx="2457988" cy="282946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478456" y="3893430"/>
            <a:ext cx="24499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SECURE BIKE STORAGE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715000" y="4634666"/>
            <a:ext cx="22423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BIKE REPAIR </a:t>
            </a:r>
          </a:p>
          <a:p>
            <a:r>
              <a:rPr lang="en-US" b="1" dirty="0" smtClean="0"/>
              <a:t>CENTER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438400" y="4496168"/>
            <a:ext cx="26655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BOTTLE FILLER</a:t>
            </a:r>
          </a:p>
          <a:p>
            <a:r>
              <a:rPr lang="en-US" b="1" dirty="0" smtClean="0"/>
              <a:t>WATER FOUNTAIN</a:t>
            </a:r>
          </a:p>
          <a:p>
            <a:r>
              <a:rPr lang="en-US" b="1" dirty="0" smtClean="0"/>
              <a:t>DOG WATER DISH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08475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Typical Site Amenities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838200"/>
            <a:ext cx="7010400" cy="484314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295400" y="1051511"/>
            <a:ext cx="236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Signika" panose="02010003020600000004" pitchFamily="2" charset="0"/>
              </a:rPr>
              <a:t>DOG WASH!</a:t>
            </a:r>
            <a:endParaRPr lang="en-US" sz="2800" b="1" dirty="0">
              <a:solidFill>
                <a:srgbClr val="FF0000"/>
              </a:solidFill>
              <a:latin typeface="Signika" panose="02010003020600000004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629400" y="5201992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Signika" panose="02010003020600000004" pitchFamily="2" charset="0"/>
              </a:rPr>
              <a:t>(OUTDOOR)</a:t>
            </a:r>
            <a:endParaRPr lang="en-US" b="1" dirty="0">
              <a:solidFill>
                <a:srgbClr val="FF0000"/>
              </a:solidFill>
              <a:latin typeface="Signika" panose="0201000302060000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188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Sustainability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Sustainable and responsible business practices are integral to the </a:t>
            </a:r>
            <a:r>
              <a:rPr lang="en-US" dirty="0" smtClean="0"/>
              <a:t>Port's </a:t>
            </a:r>
            <a:r>
              <a:rPr lang="en-US" dirty="0"/>
              <a:t>strategic business objectives. 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Planning for:</a:t>
            </a:r>
          </a:p>
          <a:p>
            <a:pPr marL="628650" indent="-171450"/>
            <a:r>
              <a:rPr lang="en-US" dirty="0" smtClean="0"/>
              <a:t> Solar Photovoltaics (PV) rooftop arrays</a:t>
            </a:r>
          </a:p>
          <a:p>
            <a:pPr marL="628650" indent="-171450"/>
            <a:r>
              <a:rPr lang="en-US" dirty="0" smtClean="0"/>
              <a:t> Geothermal heat pump HVAC systems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Committed to Sustainable Design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381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Sustainability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458200" cy="452596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u="sng" dirty="0" smtClean="0"/>
              <a:t>Solar Photovoltaics</a:t>
            </a:r>
          </a:p>
          <a:p>
            <a:r>
              <a:rPr lang="en-US" sz="2800" dirty="0" smtClean="0"/>
              <a:t>Arrays on each of the larger buildings (South &amp; Central)</a:t>
            </a:r>
          </a:p>
          <a:p>
            <a:r>
              <a:rPr lang="en-US" sz="2800" dirty="0" smtClean="0"/>
              <a:t>Up to 50kW systems per building, producing around 52,000 kWh in an average year </a:t>
            </a:r>
            <a:br>
              <a:rPr lang="en-US" sz="2800" dirty="0" smtClean="0"/>
            </a:br>
            <a:r>
              <a:rPr lang="en-US" sz="2800" dirty="0" smtClean="0"/>
              <a:t>(average Seattle homes consume ~12,000kWh/</a:t>
            </a:r>
            <a:r>
              <a:rPr lang="en-US" sz="2800" dirty="0" err="1" smtClean="0"/>
              <a:t>yr</a:t>
            </a:r>
            <a:r>
              <a:rPr lang="en-US" sz="2800" dirty="0" smtClean="0"/>
              <a:t>)</a:t>
            </a:r>
          </a:p>
          <a:p>
            <a:r>
              <a:rPr lang="en-US" sz="2800" dirty="0" smtClean="0"/>
              <a:t>Goal is to cover over 65% of total restroom electrical load, and 100% of the ground source heat pump load</a:t>
            </a:r>
          </a:p>
          <a:p>
            <a:r>
              <a:rPr lang="en-US" sz="2800" dirty="0" smtClean="0"/>
              <a:t>Paired with high efficiency design throughout </a:t>
            </a:r>
            <a:r>
              <a:rPr lang="en-US" sz="2800" dirty="0"/>
              <a:t>(low flow fixtures, LED lighting </a:t>
            </a:r>
            <a:r>
              <a:rPr lang="en-US" sz="2800" dirty="0" err="1"/>
              <a:t>etc</a:t>
            </a:r>
            <a:r>
              <a:rPr lang="en-US" sz="2800" dirty="0"/>
              <a:t>)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Committed to Sustainable Design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498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Sustainability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830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u="sng" dirty="0" smtClean="0"/>
              <a:t>Geothermal Heat Pumps</a:t>
            </a:r>
          </a:p>
          <a:p>
            <a:r>
              <a:rPr lang="en-US" sz="2800" dirty="0" smtClean="0"/>
              <a:t>Use much </a:t>
            </a:r>
            <a:r>
              <a:rPr lang="en-US" sz="2800" dirty="0"/>
              <a:t>less energy than conventional heating systems, since they draw heat from the ground. Not only does this save energy and money, it reduces air pollution.</a:t>
            </a:r>
          </a:p>
          <a:p>
            <a:r>
              <a:rPr lang="en-US" sz="2800" dirty="0" smtClean="0"/>
              <a:t>Like an air source heat pump, but uses the natural consistency of ground temperature to heat the building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Committed to Sustainable Design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256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" y="1409700"/>
            <a:ext cx="9029700" cy="4038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Sustainability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30763"/>
          </a:xfrm>
        </p:spPr>
        <p:txBody>
          <a:bodyPr/>
          <a:lstStyle/>
          <a:p>
            <a:pPr marL="0" indent="0">
              <a:buNone/>
            </a:pPr>
            <a:r>
              <a:rPr lang="en-US" u="sng" dirty="0" smtClean="0"/>
              <a:t>Geothermal Heat Pumps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Paired with radiant </a:t>
            </a:r>
            <a:br>
              <a:rPr lang="en-US" sz="2000" dirty="0" smtClean="0"/>
            </a:br>
            <a:r>
              <a:rPr lang="en-US" sz="2000" dirty="0" smtClean="0"/>
              <a:t>heating in larger </a:t>
            </a:r>
            <a:br>
              <a:rPr lang="en-US" sz="2000" dirty="0" smtClean="0"/>
            </a:br>
            <a:r>
              <a:rPr lang="en-US" sz="2000" dirty="0" smtClean="0"/>
              <a:t>buildings offers system </a:t>
            </a:r>
            <a:br>
              <a:rPr lang="en-US" sz="2000" dirty="0" smtClean="0"/>
            </a:br>
            <a:r>
              <a:rPr lang="en-US" sz="2000" dirty="0" smtClean="0"/>
              <a:t>with over 500% efficiency </a:t>
            </a:r>
            <a:br>
              <a:rPr lang="en-US" sz="2000" dirty="0" smtClean="0"/>
            </a:br>
            <a:r>
              <a:rPr lang="en-US" sz="2000" dirty="0" smtClean="0"/>
              <a:t>rating</a:t>
            </a:r>
          </a:p>
          <a:p>
            <a:endParaRPr lang="en-US" sz="2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Committed to Sustainable Design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663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Sustainability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u="sng" dirty="0" smtClean="0"/>
              <a:t>Geothermal Heat Pumps</a:t>
            </a:r>
          </a:p>
          <a:p>
            <a:pPr marL="0" indent="0">
              <a:buNone/>
            </a:pPr>
            <a:r>
              <a:rPr lang="en-US" sz="2800" dirty="0" smtClean="0"/>
              <a:t>The Port’s first Geothermal heat system, but used in many other local projects and jurisdictions.</a:t>
            </a:r>
          </a:p>
          <a:p>
            <a:pPr marL="0" indent="0">
              <a:buNone/>
            </a:pPr>
            <a:endParaRPr lang="en-US" sz="1400" dirty="0" smtClean="0"/>
          </a:p>
          <a:p>
            <a:pPr marL="1374775"/>
            <a:r>
              <a:rPr lang="en-US" sz="1400" dirty="0" smtClean="0"/>
              <a:t>King </a:t>
            </a:r>
            <a:r>
              <a:rPr lang="en-US" sz="1400" dirty="0"/>
              <a:t>County Libraries </a:t>
            </a:r>
            <a:r>
              <a:rPr lang="en-US" sz="1400" dirty="0" smtClean="0"/>
              <a:t>		Newcastle Branch</a:t>
            </a:r>
            <a:br>
              <a:rPr lang="en-US" sz="1400" dirty="0" smtClean="0"/>
            </a:br>
            <a:r>
              <a:rPr lang="en-US" sz="1400" dirty="0" smtClean="0"/>
              <a:t>				Tukwila Branch</a:t>
            </a:r>
            <a:br>
              <a:rPr lang="en-US" sz="1400" dirty="0" smtClean="0"/>
            </a:br>
            <a:r>
              <a:rPr lang="en-US" sz="1400" dirty="0" smtClean="0"/>
              <a:t>				Duvall Branch</a:t>
            </a:r>
            <a:endParaRPr lang="en-US" sz="1400" dirty="0"/>
          </a:p>
          <a:p>
            <a:pPr marL="1374775"/>
            <a:r>
              <a:rPr lang="en-US" sz="1400" dirty="0"/>
              <a:t>Snohomish School District 	</a:t>
            </a:r>
            <a:r>
              <a:rPr lang="en-US" sz="1400" dirty="0" smtClean="0"/>
              <a:t>	Valley </a:t>
            </a:r>
            <a:r>
              <a:rPr lang="en-US" sz="1400" dirty="0"/>
              <a:t>View Middle School</a:t>
            </a:r>
          </a:p>
          <a:p>
            <a:pPr marL="1374775"/>
            <a:r>
              <a:rPr lang="en-US" sz="1400" dirty="0" smtClean="0"/>
              <a:t>Seattle School District  		Adams </a:t>
            </a:r>
            <a:r>
              <a:rPr lang="en-US" sz="1400" dirty="0"/>
              <a:t>Elementary </a:t>
            </a:r>
            <a:r>
              <a:rPr lang="en-US" sz="1400" dirty="0" smtClean="0"/>
              <a:t>School</a:t>
            </a:r>
            <a:br>
              <a:rPr lang="en-US" sz="1400" dirty="0" smtClean="0"/>
            </a:br>
            <a:r>
              <a:rPr lang="en-US" sz="1400" dirty="0" smtClean="0"/>
              <a:t>				Madison Middle School</a:t>
            </a:r>
          </a:p>
          <a:p>
            <a:pPr marL="1317625" indent="-285750"/>
            <a:r>
              <a:rPr lang="en-US" sz="1400" dirty="0" smtClean="0"/>
              <a:t>Veteran’s Administration   		American Lake Campus</a:t>
            </a:r>
          </a:p>
          <a:p>
            <a:pPr marL="1317625" indent="-285750"/>
            <a:r>
              <a:rPr lang="en-US" sz="1400" dirty="0"/>
              <a:t>Snohomish PUD Headquarters</a:t>
            </a:r>
          </a:p>
          <a:p>
            <a:pPr marL="1317625" indent="-285750"/>
            <a:r>
              <a:rPr lang="en-US" sz="1400" dirty="0" smtClean="0"/>
              <a:t>Lake </a:t>
            </a:r>
            <a:r>
              <a:rPr lang="en-US" sz="1400" dirty="0"/>
              <a:t>Washington School District </a:t>
            </a:r>
            <a:r>
              <a:rPr lang="en-US" sz="1400" dirty="0" smtClean="0"/>
              <a:t>	Carl </a:t>
            </a:r>
            <a:r>
              <a:rPr lang="en-US" sz="1400" dirty="0"/>
              <a:t>Sandburg Elementary</a:t>
            </a:r>
          </a:p>
          <a:p>
            <a:pPr marL="1374775"/>
            <a:endParaRPr lang="en-US" sz="1400" dirty="0"/>
          </a:p>
          <a:p>
            <a:pPr marL="0" indent="0">
              <a:buNone/>
            </a:pPr>
            <a:endParaRPr lang="en-US" sz="2800" dirty="0" smtClean="0"/>
          </a:p>
          <a:p>
            <a:endParaRPr lang="en-US" sz="2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Committed to Sustainable Design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746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Sustainability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371600"/>
            <a:ext cx="4267200" cy="4495800"/>
          </a:xfrm>
        </p:spPr>
      </p:pic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Committed to Sustainable </a:t>
            </a:r>
            <a:r>
              <a:rPr lang="en-US" dirty="0" smtClean="0"/>
              <a:t>Design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876800" y="1371600"/>
            <a:ext cx="4038600" cy="2763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>
                <a:solidFill>
                  <a:srgbClr val="1B4A55"/>
                </a:solidFill>
                <a:latin typeface="Signika" pitchFamily="2" charset="0"/>
              </a:rPr>
              <a:t>Closed </a:t>
            </a:r>
            <a:r>
              <a:rPr lang="en-US" sz="2800" dirty="0" smtClean="0">
                <a:solidFill>
                  <a:srgbClr val="1B4A55"/>
                </a:solidFill>
                <a:latin typeface="Signika" pitchFamily="2" charset="0"/>
              </a:rPr>
              <a:t>vertical loop</a:t>
            </a:r>
            <a:r>
              <a:rPr lang="en-US" sz="2800" dirty="0">
                <a:solidFill>
                  <a:srgbClr val="1B4A55"/>
                </a:solidFill>
                <a:latin typeface="Signika" pitchFamily="2" charset="0"/>
              </a:rPr>
              <a:t>, completely contained system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>
                <a:solidFill>
                  <a:srgbClr val="1B4A55"/>
                </a:solidFill>
                <a:latin typeface="Signika" pitchFamily="2" charset="0"/>
              </a:rPr>
              <a:t>5-10 wells, 300’ deep at each of the larger </a:t>
            </a:r>
            <a:r>
              <a:rPr lang="en-US" sz="2800" dirty="0" smtClean="0">
                <a:solidFill>
                  <a:srgbClr val="1B4A55"/>
                </a:solidFill>
                <a:latin typeface="Signika" pitchFamily="2" charset="0"/>
              </a:rPr>
              <a:t>buildings</a:t>
            </a:r>
          </a:p>
        </p:txBody>
      </p:sp>
    </p:spTree>
    <p:extLst>
      <p:ext uri="{BB962C8B-B14F-4D97-AF65-F5344CB8AC3E}">
        <p14:creationId xmlns:p14="http://schemas.microsoft.com/office/powerpoint/2010/main" val="2595227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3820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800" u="sng" dirty="0" smtClean="0"/>
              <a:t>Schedule:</a:t>
            </a:r>
          </a:p>
          <a:p>
            <a:pPr marL="0" indent="0">
              <a:buNone/>
            </a:pPr>
            <a:endParaRPr lang="en-US" sz="1600" u="sng" dirty="0" smtClean="0"/>
          </a:p>
          <a:p>
            <a:pPr marL="0" indent="0">
              <a:buNone/>
            </a:pPr>
            <a:r>
              <a:rPr lang="en-US" sz="1600" dirty="0"/>
              <a:t>Remaining </a:t>
            </a:r>
            <a:r>
              <a:rPr lang="en-US" sz="1600" dirty="0" smtClean="0"/>
              <a:t>Design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/>
              <a:t>Permit Approval (DCI)</a:t>
            </a:r>
          </a:p>
          <a:p>
            <a:pPr marL="0" indent="0">
              <a:buNone/>
            </a:pPr>
            <a:endParaRPr lang="en-US" sz="1600" dirty="0" smtClean="0"/>
          </a:p>
          <a:p>
            <a:pPr marL="0" indent="0">
              <a:buNone/>
            </a:pPr>
            <a:r>
              <a:rPr lang="en-US" sz="1600" dirty="0" smtClean="0"/>
              <a:t>Prepare </a:t>
            </a:r>
            <a:r>
              <a:rPr lang="en-US" sz="1600" dirty="0"/>
              <a:t>Final Bid Documents</a:t>
            </a:r>
          </a:p>
          <a:p>
            <a:pPr marL="0" indent="0">
              <a:buNone/>
            </a:pPr>
            <a:endParaRPr lang="en-US" sz="1600" dirty="0" smtClean="0"/>
          </a:p>
          <a:p>
            <a:pPr marL="0" indent="0">
              <a:buNone/>
            </a:pPr>
            <a:r>
              <a:rPr lang="en-US" sz="1600" dirty="0" smtClean="0"/>
              <a:t>Bidding </a:t>
            </a:r>
            <a:r>
              <a:rPr lang="en-US" sz="1600" dirty="0"/>
              <a:t>&amp; Contract Award</a:t>
            </a:r>
          </a:p>
          <a:p>
            <a:pPr marL="0" indent="0">
              <a:buNone/>
            </a:pPr>
            <a:endParaRPr lang="en-US" sz="1600" dirty="0" smtClean="0"/>
          </a:p>
          <a:p>
            <a:pPr marL="0" indent="0">
              <a:buNone/>
            </a:pPr>
            <a:r>
              <a:rPr lang="en-US" sz="1600" dirty="0" smtClean="0"/>
              <a:t>Construction</a:t>
            </a:r>
            <a:endParaRPr lang="en-US" sz="1600" dirty="0"/>
          </a:p>
          <a:p>
            <a:pPr marL="0" indent="0">
              <a:buNone/>
            </a:pPr>
            <a:endParaRPr lang="en-US" u="sng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Where </a:t>
            </a:r>
            <a:r>
              <a:rPr lang="en-US" dirty="0" smtClean="0"/>
              <a:t>Are </a:t>
            </a:r>
            <a:r>
              <a:rPr lang="en-US" dirty="0"/>
              <a:t>W</a:t>
            </a:r>
            <a:r>
              <a:rPr lang="en-US" dirty="0" smtClean="0"/>
              <a:t>e </a:t>
            </a:r>
            <a:r>
              <a:rPr lang="en-US" dirty="0"/>
              <a:t>N</a:t>
            </a:r>
            <a:r>
              <a:rPr lang="en-US" dirty="0" smtClean="0"/>
              <a:t>ow</a:t>
            </a:r>
            <a:r>
              <a:rPr lang="en-US" dirty="0"/>
              <a:t>, &amp; </a:t>
            </a:r>
            <a:r>
              <a:rPr lang="en-US" dirty="0" smtClean="0"/>
              <a:t>What’s </a:t>
            </a:r>
            <a:r>
              <a:rPr lang="en-US" dirty="0"/>
              <a:t>N</a:t>
            </a:r>
            <a:r>
              <a:rPr lang="en-US" dirty="0" smtClean="0"/>
              <a:t>ext</a:t>
            </a:r>
            <a:r>
              <a:rPr lang="en-US" dirty="0"/>
              <a:t>?</a:t>
            </a:r>
          </a:p>
        </p:txBody>
      </p:sp>
      <p:sp>
        <p:nvSpPr>
          <p:cNvPr id="33" name="Freeform 32"/>
          <p:cNvSpPr/>
          <p:nvPr/>
        </p:nvSpPr>
        <p:spPr>
          <a:xfrm>
            <a:off x="4595028" y="1969014"/>
            <a:ext cx="336809" cy="214129"/>
          </a:xfrm>
          <a:custGeom>
            <a:avLst/>
            <a:gdLst>
              <a:gd name="connsiteX0" fmla="*/ 0 w 737629"/>
              <a:gd name="connsiteY0" fmla="*/ 0 h 368814"/>
              <a:gd name="connsiteX1" fmla="*/ 737629 w 737629"/>
              <a:gd name="connsiteY1" fmla="*/ 0 h 368814"/>
              <a:gd name="connsiteX2" fmla="*/ 737629 w 737629"/>
              <a:gd name="connsiteY2" fmla="*/ 368814 h 368814"/>
              <a:gd name="connsiteX3" fmla="*/ 0 w 737629"/>
              <a:gd name="connsiteY3" fmla="*/ 368814 h 368814"/>
              <a:gd name="connsiteX4" fmla="*/ 0 w 737629"/>
              <a:gd name="connsiteY4" fmla="*/ 0 h 368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7629" h="368814">
                <a:moveTo>
                  <a:pt x="0" y="0"/>
                </a:moveTo>
                <a:lnTo>
                  <a:pt x="737629" y="0"/>
                </a:lnTo>
                <a:lnTo>
                  <a:pt x="737629" y="368814"/>
                </a:lnTo>
                <a:lnTo>
                  <a:pt x="0" y="36881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 smtClean="0"/>
              <a:t>J</a:t>
            </a:r>
            <a:endParaRPr lang="en-US" sz="1200" kern="1200" dirty="0"/>
          </a:p>
        </p:txBody>
      </p:sp>
      <p:sp>
        <p:nvSpPr>
          <p:cNvPr id="34" name="Freeform 33"/>
          <p:cNvSpPr/>
          <p:nvPr/>
        </p:nvSpPr>
        <p:spPr>
          <a:xfrm>
            <a:off x="4937709" y="1969014"/>
            <a:ext cx="336809" cy="214129"/>
          </a:xfrm>
          <a:custGeom>
            <a:avLst/>
            <a:gdLst>
              <a:gd name="connsiteX0" fmla="*/ 0 w 737629"/>
              <a:gd name="connsiteY0" fmla="*/ 0 h 368814"/>
              <a:gd name="connsiteX1" fmla="*/ 737629 w 737629"/>
              <a:gd name="connsiteY1" fmla="*/ 0 h 368814"/>
              <a:gd name="connsiteX2" fmla="*/ 737629 w 737629"/>
              <a:gd name="connsiteY2" fmla="*/ 368814 h 368814"/>
              <a:gd name="connsiteX3" fmla="*/ 0 w 737629"/>
              <a:gd name="connsiteY3" fmla="*/ 368814 h 368814"/>
              <a:gd name="connsiteX4" fmla="*/ 0 w 737629"/>
              <a:gd name="connsiteY4" fmla="*/ 0 h 368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7629" h="368814">
                <a:moveTo>
                  <a:pt x="0" y="0"/>
                </a:moveTo>
                <a:lnTo>
                  <a:pt x="737629" y="0"/>
                </a:lnTo>
                <a:lnTo>
                  <a:pt x="737629" y="368814"/>
                </a:lnTo>
                <a:lnTo>
                  <a:pt x="0" y="36881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/>
              <a:t>F</a:t>
            </a:r>
            <a:endParaRPr lang="en-US" sz="1200" kern="1200" dirty="0"/>
          </a:p>
        </p:txBody>
      </p:sp>
      <p:sp>
        <p:nvSpPr>
          <p:cNvPr id="35" name="Freeform 34"/>
          <p:cNvSpPr/>
          <p:nvPr/>
        </p:nvSpPr>
        <p:spPr>
          <a:xfrm>
            <a:off x="5274518" y="1963300"/>
            <a:ext cx="336809" cy="219843"/>
          </a:xfrm>
          <a:custGeom>
            <a:avLst/>
            <a:gdLst>
              <a:gd name="connsiteX0" fmla="*/ 0 w 737629"/>
              <a:gd name="connsiteY0" fmla="*/ 0 h 368814"/>
              <a:gd name="connsiteX1" fmla="*/ 737629 w 737629"/>
              <a:gd name="connsiteY1" fmla="*/ 0 h 368814"/>
              <a:gd name="connsiteX2" fmla="*/ 737629 w 737629"/>
              <a:gd name="connsiteY2" fmla="*/ 368814 h 368814"/>
              <a:gd name="connsiteX3" fmla="*/ 0 w 737629"/>
              <a:gd name="connsiteY3" fmla="*/ 368814 h 368814"/>
              <a:gd name="connsiteX4" fmla="*/ 0 w 737629"/>
              <a:gd name="connsiteY4" fmla="*/ 0 h 368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7629" h="368814">
                <a:moveTo>
                  <a:pt x="0" y="0"/>
                </a:moveTo>
                <a:lnTo>
                  <a:pt x="737629" y="0"/>
                </a:lnTo>
                <a:lnTo>
                  <a:pt x="737629" y="368814"/>
                </a:lnTo>
                <a:lnTo>
                  <a:pt x="0" y="36881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/>
              <a:t>M</a:t>
            </a:r>
            <a:endParaRPr lang="en-US" sz="1200" kern="1200" dirty="0"/>
          </a:p>
        </p:txBody>
      </p:sp>
      <p:sp>
        <p:nvSpPr>
          <p:cNvPr id="36" name="Freeform 35"/>
          <p:cNvSpPr/>
          <p:nvPr/>
        </p:nvSpPr>
        <p:spPr>
          <a:xfrm>
            <a:off x="5611327" y="1963301"/>
            <a:ext cx="336809" cy="219843"/>
          </a:xfrm>
          <a:custGeom>
            <a:avLst/>
            <a:gdLst>
              <a:gd name="connsiteX0" fmla="*/ 0 w 737629"/>
              <a:gd name="connsiteY0" fmla="*/ 0 h 368814"/>
              <a:gd name="connsiteX1" fmla="*/ 737629 w 737629"/>
              <a:gd name="connsiteY1" fmla="*/ 0 h 368814"/>
              <a:gd name="connsiteX2" fmla="*/ 737629 w 737629"/>
              <a:gd name="connsiteY2" fmla="*/ 368814 h 368814"/>
              <a:gd name="connsiteX3" fmla="*/ 0 w 737629"/>
              <a:gd name="connsiteY3" fmla="*/ 368814 h 368814"/>
              <a:gd name="connsiteX4" fmla="*/ 0 w 737629"/>
              <a:gd name="connsiteY4" fmla="*/ 0 h 368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7629" h="368814">
                <a:moveTo>
                  <a:pt x="0" y="0"/>
                </a:moveTo>
                <a:lnTo>
                  <a:pt x="737629" y="0"/>
                </a:lnTo>
                <a:lnTo>
                  <a:pt x="737629" y="368814"/>
                </a:lnTo>
                <a:lnTo>
                  <a:pt x="0" y="36881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 smtClean="0"/>
              <a:t>A</a:t>
            </a:r>
            <a:endParaRPr lang="en-US" sz="1200" kern="1200" dirty="0"/>
          </a:p>
        </p:txBody>
      </p:sp>
      <p:sp>
        <p:nvSpPr>
          <p:cNvPr id="37" name="Freeform 36"/>
          <p:cNvSpPr/>
          <p:nvPr/>
        </p:nvSpPr>
        <p:spPr>
          <a:xfrm>
            <a:off x="5948136" y="1963301"/>
            <a:ext cx="336809" cy="219843"/>
          </a:xfrm>
          <a:custGeom>
            <a:avLst/>
            <a:gdLst>
              <a:gd name="connsiteX0" fmla="*/ 0 w 737629"/>
              <a:gd name="connsiteY0" fmla="*/ 0 h 368814"/>
              <a:gd name="connsiteX1" fmla="*/ 737629 w 737629"/>
              <a:gd name="connsiteY1" fmla="*/ 0 h 368814"/>
              <a:gd name="connsiteX2" fmla="*/ 737629 w 737629"/>
              <a:gd name="connsiteY2" fmla="*/ 368814 h 368814"/>
              <a:gd name="connsiteX3" fmla="*/ 0 w 737629"/>
              <a:gd name="connsiteY3" fmla="*/ 368814 h 368814"/>
              <a:gd name="connsiteX4" fmla="*/ 0 w 737629"/>
              <a:gd name="connsiteY4" fmla="*/ 0 h 368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7629" h="368814">
                <a:moveTo>
                  <a:pt x="0" y="0"/>
                </a:moveTo>
                <a:lnTo>
                  <a:pt x="737629" y="0"/>
                </a:lnTo>
                <a:lnTo>
                  <a:pt x="737629" y="368814"/>
                </a:lnTo>
                <a:lnTo>
                  <a:pt x="0" y="36881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kern="1200" dirty="0" smtClean="0"/>
              <a:t>M</a:t>
            </a:r>
            <a:endParaRPr lang="en-US" sz="1200" kern="1200" dirty="0"/>
          </a:p>
        </p:txBody>
      </p:sp>
      <p:sp>
        <p:nvSpPr>
          <p:cNvPr id="38" name="Freeform 37"/>
          <p:cNvSpPr/>
          <p:nvPr/>
        </p:nvSpPr>
        <p:spPr>
          <a:xfrm>
            <a:off x="6284945" y="1963302"/>
            <a:ext cx="336809" cy="219843"/>
          </a:xfrm>
          <a:custGeom>
            <a:avLst/>
            <a:gdLst>
              <a:gd name="connsiteX0" fmla="*/ 0 w 737629"/>
              <a:gd name="connsiteY0" fmla="*/ 0 h 368814"/>
              <a:gd name="connsiteX1" fmla="*/ 737629 w 737629"/>
              <a:gd name="connsiteY1" fmla="*/ 0 h 368814"/>
              <a:gd name="connsiteX2" fmla="*/ 737629 w 737629"/>
              <a:gd name="connsiteY2" fmla="*/ 368814 h 368814"/>
              <a:gd name="connsiteX3" fmla="*/ 0 w 737629"/>
              <a:gd name="connsiteY3" fmla="*/ 368814 h 368814"/>
              <a:gd name="connsiteX4" fmla="*/ 0 w 737629"/>
              <a:gd name="connsiteY4" fmla="*/ 0 h 368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7629" h="368814">
                <a:moveTo>
                  <a:pt x="0" y="0"/>
                </a:moveTo>
                <a:lnTo>
                  <a:pt x="737629" y="0"/>
                </a:lnTo>
                <a:lnTo>
                  <a:pt x="737629" y="368814"/>
                </a:lnTo>
                <a:lnTo>
                  <a:pt x="0" y="36881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 smtClean="0"/>
              <a:t>J</a:t>
            </a:r>
            <a:endParaRPr lang="en-US" sz="1200" kern="1200" dirty="0"/>
          </a:p>
        </p:txBody>
      </p:sp>
      <p:sp>
        <p:nvSpPr>
          <p:cNvPr id="39" name="Freeform 38"/>
          <p:cNvSpPr/>
          <p:nvPr/>
        </p:nvSpPr>
        <p:spPr>
          <a:xfrm>
            <a:off x="6621754" y="1963303"/>
            <a:ext cx="336809" cy="219843"/>
          </a:xfrm>
          <a:custGeom>
            <a:avLst/>
            <a:gdLst>
              <a:gd name="connsiteX0" fmla="*/ 0 w 737629"/>
              <a:gd name="connsiteY0" fmla="*/ 0 h 368814"/>
              <a:gd name="connsiteX1" fmla="*/ 737629 w 737629"/>
              <a:gd name="connsiteY1" fmla="*/ 0 h 368814"/>
              <a:gd name="connsiteX2" fmla="*/ 737629 w 737629"/>
              <a:gd name="connsiteY2" fmla="*/ 368814 h 368814"/>
              <a:gd name="connsiteX3" fmla="*/ 0 w 737629"/>
              <a:gd name="connsiteY3" fmla="*/ 368814 h 368814"/>
              <a:gd name="connsiteX4" fmla="*/ 0 w 737629"/>
              <a:gd name="connsiteY4" fmla="*/ 0 h 368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7629" h="368814">
                <a:moveTo>
                  <a:pt x="0" y="0"/>
                </a:moveTo>
                <a:lnTo>
                  <a:pt x="737629" y="0"/>
                </a:lnTo>
                <a:lnTo>
                  <a:pt x="737629" y="368814"/>
                </a:lnTo>
                <a:lnTo>
                  <a:pt x="0" y="36881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 smtClean="0"/>
              <a:t>J</a:t>
            </a:r>
            <a:endParaRPr lang="en-US" sz="1200" kern="1200" dirty="0"/>
          </a:p>
        </p:txBody>
      </p:sp>
      <p:sp>
        <p:nvSpPr>
          <p:cNvPr id="40" name="Freeform 39"/>
          <p:cNvSpPr/>
          <p:nvPr/>
        </p:nvSpPr>
        <p:spPr>
          <a:xfrm>
            <a:off x="6958563" y="1963879"/>
            <a:ext cx="336809" cy="219843"/>
          </a:xfrm>
          <a:custGeom>
            <a:avLst/>
            <a:gdLst>
              <a:gd name="connsiteX0" fmla="*/ 0 w 737629"/>
              <a:gd name="connsiteY0" fmla="*/ 0 h 368814"/>
              <a:gd name="connsiteX1" fmla="*/ 737629 w 737629"/>
              <a:gd name="connsiteY1" fmla="*/ 0 h 368814"/>
              <a:gd name="connsiteX2" fmla="*/ 737629 w 737629"/>
              <a:gd name="connsiteY2" fmla="*/ 368814 h 368814"/>
              <a:gd name="connsiteX3" fmla="*/ 0 w 737629"/>
              <a:gd name="connsiteY3" fmla="*/ 368814 h 368814"/>
              <a:gd name="connsiteX4" fmla="*/ 0 w 737629"/>
              <a:gd name="connsiteY4" fmla="*/ 0 h 368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7629" h="368814">
                <a:moveTo>
                  <a:pt x="0" y="0"/>
                </a:moveTo>
                <a:lnTo>
                  <a:pt x="737629" y="0"/>
                </a:lnTo>
                <a:lnTo>
                  <a:pt x="737629" y="368814"/>
                </a:lnTo>
                <a:lnTo>
                  <a:pt x="0" y="36881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/>
              <a:t>A</a:t>
            </a:r>
            <a:endParaRPr lang="en-US" sz="1200" kern="1200" dirty="0"/>
          </a:p>
        </p:txBody>
      </p:sp>
      <p:sp>
        <p:nvSpPr>
          <p:cNvPr id="41" name="Freeform 40"/>
          <p:cNvSpPr/>
          <p:nvPr/>
        </p:nvSpPr>
        <p:spPr>
          <a:xfrm>
            <a:off x="7295372" y="1963304"/>
            <a:ext cx="336809" cy="219843"/>
          </a:xfrm>
          <a:custGeom>
            <a:avLst/>
            <a:gdLst>
              <a:gd name="connsiteX0" fmla="*/ 0 w 737629"/>
              <a:gd name="connsiteY0" fmla="*/ 0 h 368814"/>
              <a:gd name="connsiteX1" fmla="*/ 737629 w 737629"/>
              <a:gd name="connsiteY1" fmla="*/ 0 h 368814"/>
              <a:gd name="connsiteX2" fmla="*/ 737629 w 737629"/>
              <a:gd name="connsiteY2" fmla="*/ 368814 h 368814"/>
              <a:gd name="connsiteX3" fmla="*/ 0 w 737629"/>
              <a:gd name="connsiteY3" fmla="*/ 368814 h 368814"/>
              <a:gd name="connsiteX4" fmla="*/ 0 w 737629"/>
              <a:gd name="connsiteY4" fmla="*/ 0 h 368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7629" h="368814">
                <a:moveTo>
                  <a:pt x="0" y="0"/>
                </a:moveTo>
                <a:lnTo>
                  <a:pt x="737629" y="0"/>
                </a:lnTo>
                <a:lnTo>
                  <a:pt x="737629" y="368814"/>
                </a:lnTo>
                <a:lnTo>
                  <a:pt x="0" y="36881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kern="1200" dirty="0" smtClean="0"/>
              <a:t>S</a:t>
            </a:r>
            <a:endParaRPr lang="en-US" sz="1200" kern="1200" dirty="0"/>
          </a:p>
        </p:txBody>
      </p:sp>
      <p:sp>
        <p:nvSpPr>
          <p:cNvPr id="42" name="Freeform 41"/>
          <p:cNvSpPr/>
          <p:nvPr/>
        </p:nvSpPr>
        <p:spPr>
          <a:xfrm>
            <a:off x="7632181" y="1969012"/>
            <a:ext cx="336809" cy="214710"/>
          </a:xfrm>
          <a:custGeom>
            <a:avLst/>
            <a:gdLst>
              <a:gd name="connsiteX0" fmla="*/ 0 w 737629"/>
              <a:gd name="connsiteY0" fmla="*/ 0 h 368814"/>
              <a:gd name="connsiteX1" fmla="*/ 737629 w 737629"/>
              <a:gd name="connsiteY1" fmla="*/ 0 h 368814"/>
              <a:gd name="connsiteX2" fmla="*/ 737629 w 737629"/>
              <a:gd name="connsiteY2" fmla="*/ 368814 h 368814"/>
              <a:gd name="connsiteX3" fmla="*/ 0 w 737629"/>
              <a:gd name="connsiteY3" fmla="*/ 368814 h 368814"/>
              <a:gd name="connsiteX4" fmla="*/ 0 w 737629"/>
              <a:gd name="connsiteY4" fmla="*/ 0 h 368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7629" h="368814">
                <a:moveTo>
                  <a:pt x="0" y="0"/>
                </a:moveTo>
                <a:lnTo>
                  <a:pt x="737629" y="0"/>
                </a:lnTo>
                <a:lnTo>
                  <a:pt x="737629" y="368814"/>
                </a:lnTo>
                <a:lnTo>
                  <a:pt x="0" y="36881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/>
              <a:t>O</a:t>
            </a:r>
            <a:endParaRPr lang="en-US" sz="1200" kern="1200" dirty="0"/>
          </a:p>
        </p:txBody>
      </p:sp>
      <p:sp>
        <p:nvSpPr>
          <p:cNvPr id="43" name="Freeform 42"/>
          <p:cNvSpPr/>
          <p:nvPr/>
        </p:nvSpPr>
        <p:spPr>
          <a:xfrm>
            <a:off x="7968990" y="1963878"/>
            <a:ext cx="336809" cy="219843"/>
          </a:xfrm>
          <a:custGeom>
            <a:avLst/>
            <a:gdLst>
              <a:gd name="connsiteX0" fmla="*/ 0 w 737629"/>
              <a:gd name="connsiteY0" fmla="*/ 0 h 368814"/>
              <a:gd name="connsiteX1" fmla="*/ 737629 w 737629"/>
              <a:gd name="connsiteY1" fmla="*/ 0 h 368814"/>
              <a:gd name="connsiteX2" fmla="*/ 737629 w 737629"/>
              <a:gd name="connsiteY2" fmla="*/ 368814 h 368814"/>
              <a:gd name="connsiteX3" fmla="*/ 0 w 737629"/>
              <a:gd name="connsiteY3" fmla="*/ 368814 h 368814"/>
              <a:gd name="connsiteX4" fmla="*/ 0 w 737629"/>
              <a:gd name="connsiteY4" fmla="*/ 0 h 368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7629" h="368814">
                <a:moveTo>
                  <a:pt x="0" y="0"/>
                </a:moveTo>
                <a:lnTo>
                  <a:pt x="737629" y="0"/>
                </a:lnTo>
                <a:lnTo>
                  <a:pt x="737629" y="368814"/>
                </a:lnTo>
                <a:lnTo>
                  <a:pt x="0" y="36881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/>
              <a:t>N</a:t>
            </a:r>
            <a:endParaRPr lang="en-US" sz="1200" kern="1200" dirty="0"/>
          </a:p>
        </p:txBody>
      </p:sp>
      <p:sp>
        <p:nvSpPr>
          <p:cNvPr id="44" name="Freeform 43"/>
          <p:cNvSpPr/>
          <p:nvPr/>
        </p:nvSpPr>
        <p:spPr>
          <a:xfrm>
            <a:off x="8305799" y="1963879"/>
            <a:ext cx="336809" cy="219843"/>
          </a:xfrm>
          <a:custGeom>
            <a:avLst/>
            <a:gdLst>
              <a:gd name="connsiteX0" fmla="*/ 0 w 737629"/>
              <a:gd name="connsiteY0" fmla="*/ 0 h 368814"/>
              <a:gd name="connsiteX1" fmla="*/ 737629 w 737629"/>
              <a:gd name="connsiteY1" fmla="*/ 0 h 368814"/>
              <a:gd name="connsiteX2" fmla="*/ 737629 w 737629"/>
              <a:gd name="connsiteY2" fmla="*/ 368814 h 368814"/>
              <a:gd name="connsiteX3" fmla="*/ 0 w 737629"/>
              <a:gd name="connsiteY3" fmla="*/ 368814 h 368814"/>
              <a:gd name="connsiteX4" fmla="*/ 0 w 737629"/>
              <a:gd name="connsiteY4" fmla="*/ 0 h 368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7629" h="368814">
                <a:moveTo>
                  <a:pt x="0" y="0"/>
                </a:moveTo>
                <a:lnTo>
                  <a:pt x="737629" y="0"/>
                </a:lnTo>
                <a:lnTo>
                  <a:pt x="737629" y="368814"/>
                </a:lnTo>
                <a:lnTo>
                  <a:pt x="0" y="36881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kern="1200" dirty="0" smtClean="0"/>
              <a:t>D</a:t>
            </a:r>
            <a:endParaRPr lang="en-US" sz="1200" kern="1200" dirty="0"/>
          </a:p>
        </p:txBody>
      </p:sp>
      <p:sp>
        <p:nvSpPr>
          <p:cNvPr id="45" name="Freeform 44"/>
          <p:cNvSpPr/>
          <p:nvPr/>
        </p:nvSpPr>
        <p:spPr>
          <a:xfrm>
            <a:off x="4595028" y="1600200"/>
            <a:ext cx="4047580" cy="363679"/>
          </a:xfrm>
          <a:custGeom>
            <a:avLst/>
            <a:gdLst>
              <a:gd name="connsiteX0" fmla="*/ 0 w 737629"/>
              <a:gd name="connsiteY0" fmla="*/ 0 h 368814"/>
              <a:gd name="connsiteX1" fmla="*/ 737629 w 737629"/>
              <a:gd name="connsiteY1" fmla="*/ 0 h 368814"/>
              <a:gd name="connsiteX2" fmla="*/ 737629 w 737629"/>
              <a:gd name="connsiteY2" fmla="*/ 368814 h 368814"/>
              <a:gd name="connsiteX3" fmla="*/ 0 w 737629"/>
              <a:gd name="connsiteY3" fmla="*/ 368814 h 368814"/>
              <a:gd name="connsiteX4" fmla="*/ 0 w 737629"/>
              <a:gd name="connsiteY4" fmla="*/ 0 h 368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7629" h="368814">
                <a:moveTo>
                  <a:pt x="0" y="0"/>
                </a:moveTo>
                <a:lnTo>
                  <a:pt x="737629" y="0"/>
                </a:lnTo>
                <a:lnTo>
                  <a:pt x="737629" y="368814"/>
                </a:lnTo>
                <a:lnTo>
                  <a:pt x="0" y="36881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dirty="0" smtClean="0"/>
              <a:t>2018</a:t>
            </a:r>
            <a:endParaRPr lang="en-US" sz="1600" kern="1200" dirty="0"/>
          </a:p>
        </p:txBody>
      </p:sp>
      <p:sp>
        <p:nvSpPr>
          <p:cNvPr id="113" name="Freeform 112"/>
          <p:cNvSpPr/>
          <p:nvPr/>
        </p:nvSpPr>
        <p:spPr>
          <a:xfrm>
            <a:off x="2237365" y="1962723"/>
            <a:ext cx="336809" cy="219843"/>
          </a:xfrm>
          <a:custGeom>
            <a:avLst/>
            <a:gdLst>
              <a:gd name="connsiteX0" fmla="*/ 0 w 737629"/>
              <a:gd name="connsiteY0" fmla="*/ 0 h 368814"/>
              <a:gd name="connsiteX1" fmla="*/ 737629 w 737629"/>
              <a:gd name="connsiteY1" fmla="*/ 0 h 368814"/>
              <a:gd name="connsiteX2" fmla="*/ 737629 w 737629"/>
              <a:gd name="connsiteY2" fmla="*/ 368814 h 368814"/>
              <a:gd name="connsiteX3" fmla="*/ 0 w 737629"/>
              <a:gd name="connsiteY3" fmla="*/ 368814 h 368814"/>
              <a:gd name="connsiteX4" fmla="*/ 0 w 737629"/>
              <a:gd name="connsiteY4" fmla="*/ 0 h 368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7629" h="368814">
                <a:moveTo>
                  <a:pt x="0" y="0"/>
                </a:moveTo>
                <a:lnTo>
                  <a:pt x="737629" y="0"/>
                </a:lnTo>
                <a:lnTo>
                  <a:pt x="737629" y="368814"/>
                </a:lnTo>
                <a:lnTo>
                  <a:pt x="0" y="36881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 smtClean="0"/>
              <a:t>J</a:t>
            </a:r>
            <a:endParaRPr lang="en-US" sz="1200" kern="1200" dirty="0"/>
          </a:p>
        </p:txBody>
      </p:sp>
      <p:sp>
        <p:nvSpPr>
          <p:cNvPr id="114" name="Freeform 113"/>
          <p:cNvSpPr/>
          <p:nvPr/>
        </p:nvSpPr>
        <p:spPr>
          <a:xfrm>
            <a:off x="2574174" y="1962724"/>
            <a:ext cx="336809" cy="219843"/>
          </a:xfrm>
          <a:custGeom>
            <a:avLst/>
            <a:gdLst>
              <a:gd name="connsiteX0" fmla="*/ 0 w 737629"/>
              <a:gd name="connsiteY0" fmla="*/ 0 h 368814"/>
              <a:gd name="connsiteX1" fmla="*/ 737629 w 737629"/>
              <a:gd name="connsiteY1" fmla="*/ 0 h 368814"/>
              <a:gd name="connsiteX2" fmla="*/ 737629 w 737629"/>
              <a:gd name="connsiteY2" fmla="*/ 368814 h 368814"/>
              <a:gd name="connsiteX3" fmla="*/ 0 w 737629"/>
              <a:gd name="connsiteY3" fmla="*/ 368814 h 368814"/>
              <a:gd name="connsiteX4" fmla="*/ 0 w 737629"/>
              <a:gd name="connsiteY4" fmla="*/ 0 h 368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7629" h="368814">
                <a:moveTo>
                  <a:pt x="0" y="0"/>
                </a:moveTo>
                <a:lnTo>
                  <a:pt x="737629" y="0"/>
                </a:lnTo>
                <a:lnTo>
                  <a:pt x="737629" y="368814"/>
                </a:lnTo>
                <a:lnTo>
                  <a:pt x="0" y="36881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 smtClean="0"/>
              <a:t>J</a:t>
            </a:r>
            <a:endParaRPr lang="en-US" sz="1200" kern="1200" dirty="0"/>
          </a:p>
        </p:txBody>
      </p:sp>
      <p:sp>
        <p:nvSpPr>
          <p:cNvPr id="115" name="Freeform 114"/>
          <p:cNvSpPr/>
          <p:nvPr/>
        </p:nvSpPr>
        <p:spPr>
          <a:xfrm>
            <a:off x="2910983" y="1963300"/>
            <a:ext cx="336809" cy="219843"/>
          </a:xfrm>
          <a:custGeom>
            <a:avLst/>
            <a:gdLst>
              <a:gd name="connsiteX0" fmla="*/ 0 w 737629"/>
              <a:gd name="connsiteY0" fmla="*/ 0 h 368814"/>
              <a:gd name="connsiteX1" fmla="*/ 737629 w 737629"/>
              <a:gd name="connsiteY1" fmla="*/ 0 h 368814"/>
              <a:gd name="connsiteX2" fmla="*/ 737629 w 737629"/>
              <a:gd name="connsiteY2" fmla="*/ 368814 h 368814"/>
              <a:gd name="connsiteX3" fmla="*/ 0 w 737629"/>
              <a:gd name="connsiteY3" fmla="*/ 368814 h 368814"/>
              <a:gd name="connsiteX4" fmla="*/ 0 w 737629"/>
              <a:gd name="connsiteY4" fmla="*/ 0 h 368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7629" h="368814">
                <a:moveTo>
                  <a:pt x="0" y="0"/>
                </a:moveTo>
                <a:lnTo>
                  <a:pt x="737629" y="0"/>
                </a:lnTo>
                <a:lnTo>
                  <a:pt x="737629" y="368814"/>
                </a:lnTo>
                <a:lnTo>
                  <a:pt x="0" y="36881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/>
              <a:t>A</a:t>
            </a:r>
            <a:endParaRPr lang="en-US" sz="1200" kern="1200" dirty="0"/>
          </a:p>
        </p:txBody>
      </p:sp>
      <p:sp>
        <p:nvSpPr>
          <p:cNvPr id="116" name="Freeform 115"/>
          <p:cNvSpPr/>
          <p:nvPr/>
        </p:nvSpPr>
        <p:spPr>
          <a:xfrm>
            <a:off x="3247792" y="1962725"/>
            <a:ext cx="336809" cy="219843"/>
          </a:xfrm>
          <a:custGeom>
            <a:avLst/>
            <a:gdLst>
              <a:gd name="connsiteX0" fmla="*/ 0 w 737629"/>
              <a:gd name="connsiteY0" fmla="*/ 0 h 368814"/>
              <a:gd name="connsiteX1" fmla="*/ 737629 w 737629"/>
              <a:gd name="connsiteY1" fmla="*/ 0 h 368814"/>
              <a:gd name="connsiteX2" fmla="*/ 737629 w 737629"/>
              <a:gd name="connsiteY2" fmla="*/ 368814 h 368814"/>
              <a:gd name="connsiteX3" fmla="*/ 0 w 737629"/>
              <a:gd name="connsiteY3" fmla="*/ 368814 h 368814"/>
              <a:gd name="connsiteX4" fmla="*/ 0 w 737629"/>
              <a:gd name="connsiteY4" fmla="*/ 0 h 368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7629" h="368814">
                <a:moveTo>
                  <a:pt x="0" y="0"/>
                </a:moveTo>
                <a:lnTo>
                  <a:pt x="737629" y="0"/>
                </a:lnTo>
                <a:lnTo>
                  <a:pt x="737629" y="368814"/>
                </a:lnTo>
                <a:lnTo>
                  <a:pt x="0" y="36881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kern="1200" dirty="0" smtClean="0"/>
              <a:t>S</a:t>
            </a:r>
            <a:endParaRPr lang="en-US" sz="1200" kern="1200" dirty="0"/>
          </a:p>
        </p:txBody>
      </p:sp>
      <p:sp>
        <p:nvSpPr>
          <p:cNvPr id="117" name="Freeform 116"/>
          <p:cNvSpPr/>
          <p:nvPr/>
        </p:nvSpPr>
        <p:spPr>
          <a:xfrm>
            <a:off x="3584601" y="1968433"/>
            <a:ext cx="336809" cy="214710"/>
          </a:xfrm>
          <a:custGeom>
            <a:avLst/>
            <a:gdLst>
              <a:gd name="connsiteX0" fmla="*/ 0 w 737629"/>
              <a:gd name="connsiteY0" fmla="*/ 0 h 368814"/>
              <a:gd name="connsiteX1" fmla="*/ 737629 w 737629"/>
              <a:gd name="connsiteY1" fmla="*/ 0 h 368814"/>
              <a:gd name="connsiteX2" fmla="*/ 737629 w 737629"/>
              <a:gd name="connsiteY2" fmla="*/ 368814 h 368814"/>
              <a:gd name="connsiteX3" fmla="*/ 0 w 737629"/>
              <a:gd name="connsiteY3" fmla="*/ 368814 h 368814"/>
              <a:gd name="connsiteX4" fmla="*/ 0 w 737629"/>
              <a:gd name="connsiteY4" fmla="*/ 0 h 368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7629" h="368814">
                <a:moveTo>
                  <a:pt x="0" y="0"/>
                </a:moveTo>
                <a:lnTo>
                  <a:pt x="737629" y="0"/>
                </a:lnTo>
                <a:lnTo>
                  <a:pt x="737629" y="368814"/>
                </a:lnTo>
                <a:lnTo>
                  <a:pt x="0" y="36881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/>
              <a:t>O</a:t>
            </a:r>
            <a:endParaRPr lang="en-US" sz="1200" kern="1200" dirty="0"/>
          </a:p>
        </p:txBody>
      </p:sp>
      <p:sp>
        <p:nvSpPr>
          <p:cNvPr id="118" name="Freeform 117"/>
          <p:cNvSpPr/>
          <p:nvPr/>
        </p:nvSpPr>
        <p:spPr>
          <a:xfrm>
            <a:off x="3921410" y="1963299"/>
            <a:ext cx="336809" cy="219843"/>
          </a:xfrm>
          <a:custGeom>
            <a:avLst/>
            <a:gdLst>
              <a:gd name="connsiteX0" fmla="*/ 0 w 737629"/>
              <a:gd name="connsiteY0" fmla="*/ 0 h 368814"/>
              <a:gd name="connsiteX1" fmla="*/ 737629 w 737629"/>
              <a:gd name="connsiteY1" fmla="*/ 0 h 368814"/>
              <a:gd name="connsiteX2" fmla="*/ 737629 w 737629"/>
              <a:gd name="connsiteY2" fmla="*/ 368814 h 368814"/>
              <a:gd name="connsiteX3" fmla="*/ 0 w 737629"/>
              <a:gd name="connsiteY3" fmla="*/ 368814 h 368814"/>
              <a:gd name="connsiteX4" fmla="*/ 0 w 737629"/>
              <a:gd name="connsiteY4" fmla="*/ 0 h 368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7629" h="368814">
                <a:moveTo>
                  <a:pt x="0" y="0"/>
                </a:moveTo>
                <a:lnTo>
                  <a:pt x="737629" y="0"/>
                </a:lnTo>
                <a:lnTo>
                  <a:pt x="737629" y="368814"/>
                </a:lnTo>
                <a:lnTo>
                  <a:pt x="0" y="36881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/>
              <a:t>N</a:t>
            </a:r>
            <a:endParaRPr lang="en-US" sz="1200" kern="1200" dirty="0"/>
          </a:p>
        </p:txBody>
      </p:sp>
      <p:sp>
        <p:nvSpPr>
          <p:cNvPr id="119" name="Freeform 118"/>
          <p:cNvSpPr/>
          <p:nvPr/>
        </p:nvSpPr>
        <p:spPr>
          <a:xfrm>
            <a:off x="4258219" y="1963300"/>
            <a:ext cx="336809" cy="219843"/>
          </a:xfrm>
          <a:custGeom>
            <a:avLst/>
            <a:gdLst>
              <a:gd name="connsiteX0" fmla="*/ 0 w 737629"/>
              <a:gd name="connsiteY0" fmla="*/ 0 h 368814"/>
              <a:gd name="connsiteX1" fmla="*/ 737629 w 737629"/>
              <a:gd name="connsiteY1" fmla="*/ 0 h 368814"/>
              <a:gd name="connsiteX2" fmla="*/ 737629 w 737629"/>
              <a:gd name="connsiteY2" fmla="*/ 368814 h 368814"/>
              <a:gd name="connsiteX3" fmla="*/ 0 w 737629"/>
              <a:gd name="connsiteY3" fmla="*/ 368814 h 368814"/>
              <a:gd name="connsiteX4" fmla="*/ 0 w 737629"/>
              <a:gd name="connsiteY4" fmla="*/ 0 h 368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7629" h="368814">
                <a:moveTo>
                  <a:pt x="0" y="0"/>
                </a:moveTo>
                <a:lnTo>
                  <a:pt x="737629" y="0"/>
                </a:lnTo>
                <a:lnTo>
                  <a:pt x="737629" y="368814"/>
                </a:lnTo>
                <a:lnTo>
                  <a:pt x="0" y="36881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kern="1200" dirty="0" smtClean="0"/>
              <a:t>D</a:t>
            </a:r>
            <a:endParaRPr lang="en-US" sz="1200" kern="1200" dirty="0"/>
          </a:p>
        </p:txBody>
      </p:sp>
      <p:sp>
        <p:nvSpPr>
          <p:cNvPr id="120" name="Freeform 119"/>
          <p:cNvSpPr/>
          <p:nvPr/>
        </p:nvSpPr>
        <p:spPr>
          <a:xfrm>
            <a:off x="2237364" y="1599621"/>
            <a:ext cx="2357663" cy="363679"/>
          </a:xfrm>
          <a:custGeom>
            <a:avLst/>
            <a:gdLst>
              <a:gd name="connsiteX0" fmla="*/ 0 w 737629"/>
              <a:gd name="connsiteY0" fmla="*/ 0 h 368814"/>
              <a:gd name="connsiteX1" fmla="*/ 737629 w 737629"/>
              <a:gd name="connsiteY1" fmla="*/ 0 h 368814"/>
              <a:gd name="connsiteX2" fmla="*/ 737629 w 737629"/>
              <a:gd name="connsiteY2" fmla="*/ 368814 h 368814"/>
              <a:gd name="connsiteX3" fmla="*/ 0 w 737629"/>
              <a:gd name="connsiteY3" fmla="*/ 368814 h 368814"/>
              <a:gd name="connsiteX4" fmla="*/ 0 w 737629"/>
              <a:gd name="connsiteY4" fmla="*/ 0 h 368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7629" h="368814">
                <a:moveTo>
                  <a:pt x="0" y="0"/>
                </a:moveTo>
                <a:lnTo>
                  <a:pt x="737629" y="0"/>
                </a:lnTo>
                <a:lnTo>
                  <a:pt x="737629" y="368814"/>
                </a:lnTo>
                <a:lnTo>
                  <a:pt x="0" y="36881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smtClean="0"/>
              <a:t>2017</a:t>
            </a:r>
            <a:endParaRPr lang="en-US" sz="1600" kern="1200" dirty="0"/>
          </a:p>
        </p:txBody>
      </p:sp>
      <p:cxnSp>
        <p:nvCxnSpPr>
          <p:cNvPr id="126" name="Straight Connector 125"/>
          <p:cNvCxnSpPr/>
          <p:nvPr/>
        </p:nvCxnSpPr>
        <p:spPr>
          <a:xfrm>
            <a:off x="3584601" y="2204133"/>
            <a:ext cx="0" cy="29990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/>
          <p:nvPr/>
        </p:nvCxnSpPr>
        <p:spPr>
          <a:xfrm>
            <a:off x="4595028" y="2183722"/>
            <a:ext cx="0" cy="29990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/>
          <p:cNvCxnSpPr/>
          <p:nvPr/>
        </p:nvCxnSpPr>
        <p:spPr>
          <a:xfrm>
            <a:off x="5618841" y="2182566"/>
            <a:ext cx="0" cy="29990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/>
          <p:cNvCxnSpPr/>
          <p:nvPr/>
        </p:nvCxnSpPr>
        <p:spPr>
          <a:xfrm>
            <a:off x="7632181" y="2182564"/>
            <a:ext cx="0" cy="29990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/>
          <p:cNvCxnSpPr/>
          <p:nvPr/>
        </p:nvCxnSpPr>
        <p:spPr>
          <a:xfrm>
            <a:off x="6632144" y="2182565"/>
            <a:ext cx="0" cy="29990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Rounded Rectangle 123"/>
          <p:cNvSpPr/>
          <p:nvPr/>
        </p:nvSpPr>
        <p:spPr>
          <a:xfrm>
            <a:off x="6019800" y="4724400"/>
            <a:ext cx="2454403" cy="3810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ounded Rectangle 122"/>
          <p:cNvSpPr/>
          <p:nvPr/>
        </p:nvSpPr>
        <p:spPr>
          <a:xfrm>
            <a:off x="5334000" y="4114800"/>
            <a:ext cx="782540" cy="3810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ounded Rectangle 121"/>
          <p:cNvSpPr/>
          <p:nvPr/>
        </p:nvSpPr>
        <p:spPr>
          <a:xfrm>
            <a:off x="4595027" y="3508794"/>
            <a:ext cx="847895" cy="3810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ounded Rectangle 120"/>
          <p:cNvSpPr/>
          <p:nvPr/>
        </p:nvSpPr>
        <p:spPr>
          <a:xfrm>
            <a:off x="3247792" y="2919323"/>
            <a:ext cx="1347236" cy="3810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2246886" y="2362200"/>
            <a:ext cx="2684952" cy="3810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034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90"/>
          <a:stretch/>
        </p:blipFill>
        <p:spPr>
          <a:xfrm>
            <a:off x="845288" y="512135"/>
            <a:ext cx="7475595" cy="48161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6885" y="381000"/>
            <a:ext cx="7772400" cy="1470025"/>
          </a:xfrm>
        </p:spPr>
        <p:txBody>
          <a:bodyPr>
            <a:normAutofit/>
          </a:bodyPr>
          <a:lstStyle/>
          <a:p>
            <a:r>
              <a:rPr lang="en-US" sz="6000" dirty="0" smtClean="0">
                <a:solidFill>
                  <a:schemeClr val="bg1"/>
                </a:solidFill>
              </a:rPr>
              <a:t>Questions?</a:t>
            </a:r>
            <a:endParaRPr lang="en-US" sz="60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61" t="2817" r="16561" b="5971"/>
          <a:stretch/>
        </p:blipFill>
        <p:spPr>
          <a:xfrm>
            <a:off x="637952" y="3962400"/>
            <a:ext cx="3095847" cy="2363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944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randed Template 1">
  <a:themeElements>
    <a:clrScheme name="Port Colors">
      <a:dk1>
        <a:sysClr val="windowText" lastClr="000000"/>
      </a:dk1>
      <a:lt1>
        <a:sysClr val="window" lastClr="FFFFFF"/>
      </a:lt1>
      <a:dk2>
        <a:srgbClr val="004964"/>
      </a:dk2>
      <a:lt2>
        <a:srgbClr val="EEECE1"/>
      </a:lt2>
      <a:accent1>
        <a:srgbClr val="004964"/>
      </a:accent1>
      <a:accent2>
        <a:srgbClr val="80BA3D"/>
      </a:accent2>
      <a:accent3>
        <a:srgbClr val="50B2CE"/>
      </a:accent3>
      <a:accent4>
        <a:srgbClr val="ADDFED"/>
      </a:accent4>
      <a:accent5>
        <a:srgbClr val="919191"/>
      </a:accent5>
      <a:accent6>
        <a:srgbClr val="F78E1E"/>
      </a:accent6>
      <a:hlink>
        <a:srgbClr val="4BACC6"/>
      </a:hlink>
      <a:folHlink>
        <a:srgbClr val="92CDD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Branded Template 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6D059D78BEC645B19AAF51AC20FC54" ma:contentTypeVersion="1" ma:contentTypeDescription="Create a new document." ma:contentTypeScope="" ma:versionID="15305b6b3a752514c855b815b3643644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6f9746fe128b0ca74698fd9d7c13d39e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A0FF5266E8FB146B7468C623906D477" ma:contentTypeVersion="11" ma:contentTypeDescription="Create a new document." ma:contentTypeScope="" ma:versionID="79c38b0a78e3d29ba4a23d2d8bacb9c2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ea45fad92399c37035415f27137fd17e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20C67B0-524C-4E32-8A79-B038EEEFC5AD}"/>
</file>

<file path=customXml/itemProps2.xml><?xml version="1.0" encoding="utf-8"?>
<ds:datastoreItem xmlns:ds="http://schemas.openxmlformats.org/officeDocument/2006/customXml" ds:itemID="{D64FACB7-EA3A-4003-9266-8760FCE4D4FE}"/>
</file>

<file path=customXml/itemProps3.xml><?xml version="1.0" encoding="utf-8"?>
<ds:datastoreItem xmlns:ds="http://schemas.openxmlformats.org/officeDocument/2006/customXml" ds:itemID="{678C7AD0-BF84-4311-95E0-82F08C2DAC87}"/>
</file>

<file path=customXml/itemProps4.xml><?xml version="1.0" encoding="utf-8"?>
<ds:datastoreItem xmlns:ds="http://schemas.openxmlformats.org/officeDocument/2006/customXml" ds:itemID="{EFACF142-E347-4825-B753-6C764DDDDE4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Branded Template 092013 - white</Template>
  <TotalTime>1694</TotalTime>
  <Words>618</Words>
  <Application>Microsoft Office PowerPoint</Application>
  <PresentationFormat>On-screen Show (4:3)</PresentationFormat>
  <Paragraphs>244</Paragraphs>
  <Slides>24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Branded Template 1</vt:lpstr>
      <vt:lpstr>1_Branded Template 1</vt:lpstr>
      <vt:lpstr>Shilshole Bay Marina Customer Service Facilities</vt:lpstr>
      <vt:lpstr>Welcome &amp; Introductions</vt:lpstr>
      <vt:lpstr>Agenda</vt:lpstr>
      <vt:lpstr>Project Overview</vt:lpstr>
      <vt:lpstr>Project Overview</vt:lpstr>
      <vt:lpstr>Project Overview</vt:lpstr>
      <vt:lpstr>Project Overview</vt:lpstr>
      <vt:lpstr>Project Overview</vt:lpstr>
      <vt:lpstr>Project Overview</vt:lpstr>
      <vt:lpstr>PowerPoint Presentation</vt:lpstr>
      <vt:lpstr> (South/Central)</vt:lpstr>
      <vt:lpstr>PowerPoint Presentation</vt:lpstr>
      <vt:lpstr>PowerPoint Presentation</vt:lpstr>
      <vt:lpstr>Fixture Counts</vt:lpstr>
      <vt:lpstr>PowerPoint Presentation</vt:lpstr>
      <vt:lpstr>PowerPoint Presentation</vt:lpstr>
      <vt:lpstr>Sustainability</vt:lpstr>
      <vt:lpstr>Sustainability</vt:lpstr>
      <vt:lpstr>Sustainability</vt:lpstr>
      <vt:lpstr>Sustainability</vt:lpstr>
      <vt:lpstr>Sustainability</vt:lpstr>
      <vt:lpstr>Sustainability</vt:lpstr>
      <vt:lpstr>Project Overview</vt:lpstr>
      <vt:lpstr>Questions?</vt:lpstr>
    </vt:vector>
  </TitlesOfParts>
  <Company>Valued Customer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Joel Nardine</dc:creator>
  <cp:lastModifiedBy>Courtney, Rosie</cp:lastModifiedBy>
  <cp:revision>54</cp:revision>
  <cp:lastPrinted>2017-06-13T16:57:36Z</cp:lastPrinted>
  <dcterms:created xsi:type="dcterms:W3CDTF">2014-04-24T15:36:57Z</dcterms:created>
  <dcterms:modified xsi:type="dcterms:W3CDTF">2017-06-14T15:03:16Z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0x0101004B6D059D78BEC645B19AAF51AC20FC54</vt:lpwstr>
  </property>
</Properties>
</file>